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8449588" cy="40208200"/>
  <p:notesSz cx="18097500" cy="20104100"/>
  <p:defaultTextStyle>
    <a:defPPr>
      <a:defRPr lang="en-US"/>
    </a:defPPr>
    <a:lvl1pPr marL="0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1pPr>
    <a:lvl2pPr marL="821619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2pPr>
    <a:lvl3pPr marL="1643237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3pPr>
    <a:lvl4pPr marL="2464853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4pPr>
    <a:lvl5pPr marL="3286470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5pPr>
    <a:lvl6pPr marL="4108086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6pPr>
    <a:lvl7pPr marL="4929705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7pPr>
    <a:lvl8pPr marL="5751322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8pPr>
    <a:lvl9pPr marL="6572939" algn="l" defTabSz="1643237" rtl="0" eaLnBrk="1" latinLnBrk="0" hangingPunct="1">
      <a:defRPr sz="323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33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9CC2E4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48" y="-12078"/>
      </p:cViewPr>
      <p:guideLst>
        <p:guide orient="horz" pos="5760"/>
        <p:guide pos="33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33722" y="12464547"/>
            <a:ext cx="24182150" cy="807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267438" y="22516597"/>
            <a:ext cx="199147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3712" y="1688345"/>
            <a:ext cx="25757359" cy="1270028"/>
          </a:xfrm>
        </p:spPr>
        <p:txBody>
          <a:bodyPr lIns="0" tIns="0" rIns="0" bIns="0"/>
          <a:lstStyle>
            <a:lvl1pPr>
              <a:defRPr sz="8253" b="1" i="0">
                <a:solidFill>
                  <a:srgbClr val="0350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3712" y="1688345"/>
            <a:ext cx="25757359" cy="1270028"/>
          </a:xfrm>
        </p:spPr>
        <p:txBody>
          <a:bodyPr lIns="0" tIns="0" rIns="0" bIns="0"/>
          <a:lstStyle>
            <a:lvl1pPr>
              <a:defRPr sz="8253" b="1" i="0">
                <a:solidFill>
                  <a:srgbClr val="0350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22479" y="9247891"/>
            <a:ext cx="123755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4651537" y="9247891"/>
            <a:ext cx="123755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3712" y="1688345"/>
            <a:ext cx="25757359" cy="1270028"/>
          </a:xfrm>
        </p:spPr>
        <p:txBody>
          <a:bodyPr lIns="0" tIns="0" rIns="0" bIns="0"/>
          <a:lstStyle>
            <a:lvl1pPr>
              <a:defRPr sz="8253" b="1" i="0">
                <a:solidFill>
                  <a:srgbClr val="0350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" y="3"/>
            <a:ext cx="28443597" cy="19454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3712" y="1688341"/>
            <a:ext cx="25757359" cy="807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rgbClr val="0350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22481" y="9247891"/>
            <a:ext cx="25604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672860" y="37393633"/>
            <a:ext cx="9103868" cy="497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422483" y="37393633"/>
            <a:ext cx="6543405" cy="497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0483709" y="37393633"/>
            <a:ext cx="6543405" cy="497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18682">
        <a:defRPr>
          <a:latin typeface="+mn-lt"/>
          <a:ea typeface="+mn-ea"/>
          <a:cs typeface="+mn-cs"/>
        </a:defRPr>
      </a:lvl2pPr>
      <a:lvl3pPr marL="1437364">
        <a:defRPr>
          <a:latin typeface="+mn-lt"/>
          <a:ea typeface="+mn-ea"/>
          <a:cs typeface="+mn-cs"/>
        </a:defRPr>
      </a:lvl3pPr>
      <a:lvl4pPr marL="2156045">
        <a:defRPr>
          <a:latin typeface="+mn-lt"/>
          <a:ea typeface="+mn-ea"/>
          <a:cs typeface="+mn-cs"/>
        </a:defRPr>
      </a:lvl4pPr>
      <a:lvl5pPr marL="2874727">
        <a:defRPr>
          <a:latin typeface="+mn-lt"/>
          <a:ea typeface="+mn-ea"/>
          <a:cs typeface="+mn-cs"/>
        </a:defRPr>
      </a:lvl5pPr>
      <a:lvl6pPr marL="3593410">
        <a:defRPr>
          <a:latin typeface="+mn-lt"/>
          <a:ea typeface="+mn-ea"/>
          <a:cs typeface="+mn-cs"/>
        </a:defRPr>
      </a:lvl6pPr>
      <a:lvl7pPr marL="4312090">
        <a:defRPr>
          <a:latin typeface="+mn-lt"/>
          <a:ea typeface="+mn-ea"/>
          <a:cs typeface="+mn-cs"/>
        </a:defRPr>
      </a:lvl7pPr>
      <a:lvl8pPr marL="5030774">
        <a:defRPr>
          <a:latin typeface="+mn-lt"/>
          <a:ea typeface="+mn-ea"/>
          <a:cs typeface="+mn-cs"/>
        </a:defRPr>
      </a:lvl8pPr>
      <a:lvl9pPr marL="574945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18682">
        <a:defRPr>
          <a:latin typeface="+mn-lt"/>
          <a:ea typeface="+mn-ea"/>
          <a:cs typeface="+mn-cs"/>
        </a:defRPr>
      </a:lvl2pPr>
      <a:lvl3pPr marL="1437364">
        <a:defRPr>
          <a:latin typeface="+mn-lt"/>
          <a:ea typeface="+mn-ea"/>
          <a:cs typeface="+mn-cs"/>
        </a:defRPr>
      </a:lvl3pPr>
      <a:lvl4pPr marL="2156045">
        <a:defRPr>
          <a:latin typeface="+mn-lt"/>
          <a:ea typeface="+mn-ea"/>
          <a:cs typeface="+mn-cs"/>
        </a:defRPr>
      </a:lvl4pPr>
      <a:lvl5pPr marL="2874727">
        <a:defRPr>
          <a:latin typeface="+mn-lt"/>
          <a:ea typeface="+mn-ea"/>
          <a:cs typeface="+mn-cs"/>
        </a:defRPr>
      </a:lvl5pPr>
      <a:lvl6pPr marL="3593410">
        <a:defRPr>
          <a:latin typeface="+mn-lt"/>
          <a:ea typeface="+mn-ea"/>
          <a:cs typeface="+mn-cs"/>
        </a:defRPr>
      </a:lvl6pPr>
      <a:lvl7pPr marL="4312090">
        <a:defRPr>
          <a:latin typeface="+mn-lt"/>
          <a:ea typeface="+mn-ea"/>
          <a:cs typeface="+mn-cs"/>
        </a:defRPr>
      </a:lvl7pPr>
      <a:lvl8pPr marL="5030774">
        <a:defRPr>
          <a:latin typeface="+mn-lt"/>
          <a:ea typeface="+mn-ea"/>
          <a:cs typeface="+mn-cs"/>
        </a:defRPr>
      </a:lvl8pPr>
      <a:lvl9pPr marL="574945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image" Target="../media/image9.png"/><Relationship Id="rId3" Type="http://schemas.openxmlformats.org/officeDocument/2006/relationships/hyperlink" Target="https://www.audit.gov.ie/en/find-report/publications/2016/tackling-fuel-laundering.pdf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hyperlink" Target="http://www.restek.com/Patents-Trademark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mailto:jessi.collier@restek.com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hyperlink" Target="https://eur-lex.europa.eu/legal-content/EN/TXT/PDF/?uri=CELEX%3A32022D0197" TargetMode="Externa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122" y="1847632"/>
            <a:ext cx="25763207" cy="2183686"/>
          </a:xfrm>
          <a:prstGeom prst="rect">
            <a:avLst/>
          </a:prstGeom>
        </p:spPr>
        <p:txBody>
          <a:bodyPr vert="horz" wrap="square" lIns="0" tIns="427243" rIns="0" bIns="0" rtlCol="0">
            <a:spAutoFit/>
          </a:bodyPr>
          <a:lstStyle/>
          <a:p>
            <a:pPr marL="3798034" marR="7986" indent="-3779069" algn="l">
              <a:lnSpc>
                <a:spcPct val="68000"/>
              </a:lnSpc>
              <a:spcBef>
                <a:spcPts val="3364"/>
              </a:spcBef>
            </a:pPr>
            <a:r>
              <a:rPr spc="8" dirty="0"/>
              <a:t>One-dimensional </a:t>
            </a:r>
            <a:r>
              <a:rPr spc="16" dirty="0"/>
              <a:t>Gas </a:t>
            </a:r>
            <a:r>
              <a:rPr spc="8" dirty="0"/>
              <a:t>Chromatographic </a:t>
            </a:r>
            <a:r>
              <a:rPr dirty="0"/>
              <a:t>Analysis</a:t>
            </a:r>
            <a:r>
              <a:rPr spc="-417" dirty="0"/>
              <a:t> </a:t>
            </a:r>
            <a:r>
              <a:rPr spc="8" dirty="0"/>
              <a:t>of  European Union Fiscal </a:t>
            </a:r>
            <a:r>
              <a:rPr spc="16" dirty="0"/>
              <a:t>Fuel</a:t>
            </a:r>
            <a:r>
              <a:rPr spc="-126" dirty="0"/>
              <a:t> </a:t>
            </a:r>
            <a:r>
              <a:rPr spc="8" dirty="0"/>
              <a:t>Markers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088" y="39685235"/>
            <a:ext cx="21671598" cy="383265"/>
          </a:xfrm>
          <a:prstGeom prst="rect">
            <a:avLst/>
          </a:prstGeom>
        </p:spPr>
        <p:txBody>
          <a:bodyPr vert="horz" wrap="square" lIns="0" tIns="23958" rIns="0" bIns="0" rtlCol="0">
            <a:spAutoFit/>
          </a:bodyPr>
          <a:lstStyle/>
          <a:p>
            <a:pPr marL="19963">
              <a:lnSpc>
                <a:spcPts val="1360"/>
              </a:lnSpc>
              <a:spcBef>
                <a:spcPts val="189"/>
              </a:spcBef>
            </a:pPr>
            <a:r>
              <a:rPr sz="1179" spc="-47" dirty="0">
                <a:latin typeface="Arial"/>
                <a:cs typeface="Arial"/>
              </a:rPr>
              <a:t>PATENTS </a:t>
            </a:r>
            <a:r>
              <a:rPr sz="1179" spc="16" dirty="0">
                <a:latin typeface="Arial"/>
                <a:cs typeface="Arial"/>
              </a:rPr>
              <a:t>&amp;</a:t>
            </a:r>
            <a:r>
              <a:rPr sz="1179" spc="-149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TRADEMARKS</a:t>
            </a:r>
          </a:p>
          <a:p>
            <a:pPr marL="19963">
              <a:lnSpc>
                <a:spcPts val="1360"/>
              </a:lnSpc>
            </a:pPr>
            <a:r>
              <a:rPr sz="1179" spc="-8" dirty="0">
                <a:latin typeface="Arial"/>
                <a:cs typeface="Arial"/>
              </a:rPr>
              <a:t>Restek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patents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and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trademarks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are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the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property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of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Restek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Corporation.</a:t>
            </a:r>
            <a:r>
              <a:rPr sz="1179" spc="31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(See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u="sng" spc="-1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www.restek.com/Patents-Trademarks</a:t>
            </a:r>
            <a:r>
              <a:rPr sz="1179" u="sng" spc="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179" dirty="0">
                <a:latin typeface="Arial"/>
                <a:cs typeface="Arial"/>
              </a:rPr>
              <a:t>for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full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list.)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Other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trademarks</a:t>
            </a:r>
            <a:r>
              <a:rPr sz="1179" dirty="0">
                <a:latin typeface="Arial"/>
                <a:cs typeface="Arial"/>
              </a:rPr>
              <a:t> in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Restek</a:t>
            </a:r>
            <a:r>
              <a:rPr sz="1179" spc="31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literature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or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on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its</a:t>
            </a:r>
            <a:r>
              <a:rPr sz="1179" spc="31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website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are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the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property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of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their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respective</a:t>
            </a:r>
            <a:r>
              <a:rPr sz="1179" spc="39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owners.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Restek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registered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trademarks</a:t>
            </a:r>
            <a:r>
              <a:rPr sz="1179" spc="24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are</a:t>
            </a:r>
            <a:r>
              <a:rPr sz="1179" spc="-8" dirty="0">
                <a:latin typeface="Arial"/>
                <a:cs typeface="Arial"/>
              </a:rPr>
              <a:t> registered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in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the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U.S.</a:t>
            </a:r>
            <a:r>
              <a:rPr sz="1179" spc="39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and</a:t>
            </a:r>
            <a:r>
              <a:rPr sz="1179" spc="-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may</a:t>
            </a:r>
            <a:r>
              <a:rPr sz="1179" spc="31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also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be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registered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dirty="0">
                <a:latin typeface="Arial"/>
                <a:cs typeface="Arial"/>
              </a:rPr>
              <a:t>in</a:t>
            </a:r>
            <a:r>
              <a:rPr sz="1179" spc="16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other</a:t>
            </a:r>
            <a:r>
              <a:rPr sz="1179" spc="8" dirty="0">
                <a:latin typeface="Arial"/>
                <a:cs typeface="Arial"/>
              </a:rPr>
              <a:t> </a:t>
            </a:r>
            <a:r>
              <a:rPr sz="1179" spc="-8" dirty="0">
                <a:latin typeface="Arial"/>
                <a:cs typeface="Arial"/>
              </a:rPr>
              <a:t>countries.</a:t>
            </a:r>
            <a:endParaRPr sz="1179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22350" y="5549900"/>
            <a:ext cx="2009439" cy="604800"/>
          </a:xfrm>
          <a:prstGeom prst="rect">
            <a:avLst/>
          </a:prstGeom>
        </p:spPr>
        <p:txBody>
          <a:bodyPr vert="horz" wrap="square" lIns="0" tIns="23958" rIns="0" bIns="0" rtlCol="0">
            <a:spAutoFit/>
          </a:bodyPr>
          <a:lstStyle/>
          <a:p>
            <a:pPr marL="19963">
              <a:spcBef>
                <a:spcPts val="189"/>
              </a:spcBef>
            </a:pP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Abstract</a:t>
            </a:r>
            <a:endParaRPr sz="3773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55366" y="6227150"/>
            <a:ext cx="6784188" cy="9262131"/>
          </a:xfrm>
          <a:prstGeom prst="rect">
            <a:avLst/>
          </a:prstGeom>
        </p:spPr>
        <p:txBody>
          <a:bodyPr vert="horz" wrap="square" lIns="0" tIns="18966" rIns="0" bIns="0" rtlCol="0">
            <a:spAutoFit/>
          </a:bodyPr>
          <a:lstStyle/>
          <a:p>
            <a:pPr marL="19963" marR="7986">
              <a:lnSpc>
                <a:spcPct val="116700"/>
              </a:lnSpc>
              <a:spcBef>
                <a:spcPts val="149"/>
              </a:spcBef>
            </a:pPr>
            <a:r>
              <a:rPr sz="2200" spc="8" dirty="0">
                <a:latin typeface="Arial"/>
                <a:cs typeface="Arial"/>
              </a:rPr>
              <a:t>Fuel </a:t>
            </a:r>
            <a:r>
              <a:rPr sz="2200" dirty="0">
                <a:latin typeface="Arial"/>
                <a:cs typeface="Arial"/>
              </a:rPr>
              <a:t>laundering is </a:t>
            </a:r>
            <a:r>
              <a:rPr sz="2200" spc="8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illegal </a:t>
            </a:r>
            <a:r>
              <a:rPr sz="2200" spc="8" dirty="0">
                <a:latin typeface="Arial"/>
                <a:cs typeface="Arial"/>
              </a:rPr>
              <a:t>process of removing chemical  markers or dyes from government-subsidized fuel to </a:t>
            </a:r>
            <a:r>
              <a:rPr sz="2200" dirty="0">
                <a:latin typeface="Arial"/>
                <a:cs typeface="Arial"/>
              </a:rPr>
              <a:t>sell </a:t>
            </a:r>
            <a:r>
              <a:rPr sz="2200" spc="8" dirty="0">
                <a:latin typeface="Arial"/>
                <a:cs typeface="Arial"/>
              </a:rPr>
              <a:t>as  more expensive and higher-taxed </a:t>
            </a:r>
            <a:r>
              <a:rPr sz="2200" dirty="0">
                <a:latin typeface="Arial"/>
                <a:cs typeface="Arial"/>
              </a:rPr>
              <a:t>fuel. </a:t>
            </a:r>
            <a:r>
              <a:rPr sz="2200" spc="8" dirty="0">
                <a:latin typeface="Arial"/>
                <a:cs typeface="Arial"/>
              </a:rPr>
              <a:t>In </a:t>
            </a:r>
            <a:r>
              <a:rPr sz="2200" spc="16" dirty="0">
                <a:latin typeface="Arial"/>
                <a:cs typeface="Arial"/>
              </a:rPr>
              <a:t>some </a:t>
            </a:r>
            <a:r>
              <a:rPr sz="2200" dirty="0">
                <a:latin typeface="Arial"/>
                <a:cs typeface="Arial"/>
              </a:rPr>
              <a:t>nations, </a:t>
            </a:r>
            <a:r>
              <a:rPr sz="2200" spc="8" dirty="0">
                <a:latin typeface="Arial"/>
                <a:cs typeface="Arial"/>
              </a:rPr>
              <a:t>the  subsidized fuel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8" dirty="0">
                <a:latin typeface="Arial"/>
                <a:cs typeface="Arial"/>
              </a:rPr>
              <a:t>used for </a:t>
            </a:r>
            <a:r>
              <a:rPr sz="2200" dirty="0">
                <a:latin typeface="Arial"/>
                <a:cs typeface="Arial"/>
              </a:rPr>
              <a:t>agricultural </a:t>
            </a:r>
            <a:r>
              <a:rPr sz="2200" spc="8" dirty="0">
                <a:latin typeface="Arial"/>
                <a:cs typeface="Arial"/>
              </a:rPr>
              <a:t>purposes and  </a:t>
            </a:r>
            <a:r>
              <a:rPr sz="2200" dirty="0">
                <a:latin typeface="Arial"/>
                <a:cs typeface="Arial"/>
              </a:rPr>
              <a:t>residential heating, </a:t>
            </a:r>
            <a:r>
              <a:rPr sz="2200" spc="8" dirty="0">
                <a:latin typeface="Arial"/>
                <a:cs typeface="Arial"/>
              </a:rPr>
              <a:t>as </a:t>
            </a:r>
            <a:r>
              <a:rPr sz="2200" dirty="0">
                <a:latin typeface="Arial"/>
                <a:cs typeface="Arial"/>
              </a:rPr>
              <a:t>well </a:t>
            </a:r>
            <a:r>
              <a:rPr sz="2200" spc="8" dirty="0">
                <a:latin typeface="Arial"/>
                <a:cs typeface="Arial"/>
              </a:rPr>
              <a:t>as other </a:t>
            </a:r>
            <a:r>
              <a:rPr sz="2200" dirty="0">
                <a:latin typeface="Arial"/>
                <a:cs typeface="Arial"/>
              </a:rPr>
              <a:t>specific </a:t>
            </a:r>
            <a:r>
              <a:rPr sz="2200" spc="8" dirty="0">
                <a:latin typeface="Arial"/>
                <a:cs typeface="Arial"/>
              </a:rPr>
              <a:t>uses. </a:t>
            </a:r>
            <a:r>
              <a:rPr sz="2200" spc="16" dirty="0">
                <a:latin typeface="Arial"/>
                <a:cs typeface="Arial"/>
              </a:rPr>
              <a:t>Some  </a:t>
            </a:r>
            <a:r>
              <a:rPr sz="2200" spc="8" dirty="0">
                <a:latin typeface="Arial"/>
                <a:cs typeface="Arial"/>
              </a:rPr>
              <a:t>methods for removing the chemical markers and dyes </a:t>
            </a:r>
            <a:r>
              <a:rPr sz="2200" dirty="0">
                <a:latin typeface="Arial"/>
                <a:cs typeface="Arial"/>
              </a:rPr>
              <a:t>include  </a:t>
            </a:r>
            <a:r>
              <a:rPr sz="2200" spc="8" dirty="0">
                <a:latin typeface="Arial"/>
                <a:cs typeface="Arial"/>
              </a:rPr>
              <a:t>chemical treatment, </a:t>
            </a:r>
            <a:r>
              <a:rPr sz="2200" dirty="0">
                <a:latin typeface="Arial"/>
                <a:cs typeface="Arial"/>
              </a:rPr>
              <a:t>filtration, </a:t>
            </a:r>
            <a:r>
              <a:rPr sz="2200" spc="8" dirty="0">
                <a:latin typeface="Arial"/>
                <a:cs typeface="Arial"/>
              </a:rPr>
              <a:t>and </a:t>
            </a:r>
            <a:r>
              <a:rPr sz="2200" dirty="0">
                <a:latin typeface="Arial"/>
                <a:cs typeface="Arial"/>
              </a:rPr>
              <a:t>distillation.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illegal  laundering </a:t>
            </a:r>
            <a:r>
              <a:rPr sz="2200" spc="8" dirty="0">
                <a:latin typeface="Arial"/>
                <a:cs typeface="Arial"/>
              </a:rPr>
              <a:t>of fuel has many negative consequences for the surrounding </a:t>
            </a:r>
            <a:r>
              <a:rPr sz="2200" spc="-8" dirty="0">
                <a:latin typeface="Arial"/>
                <a:cs typeface="Arial"/>
              </a:rPr>
              <a:t>community, </a:t>
            </a:r>
            <a:r>
              <a:rPr sz="2200" spc="8" dirty="0">
                <a:latin typeface="Arial"/>
                <a:cs typeface="Arial"/>
              </a:rPr>
              <a:t>such as the government missing </a:t>
            </a:r>
            <a:r>
              <a:rPr sz="2200" dirty="0">
                <a:latin typeface="Arial"/>
                <a:cs typeface="Arial"/>
              </a:rPr>
              <a:t>out </a:t>
            </a:r>
            <a:r>
              <a:rPr sz="2200" spc="8" dirty="0">
                <a:latin typeface="Arial"/>
                <a:cs typeface="Arial"/>
              </a:rPr>
              <a:t>on the tax revenue to maintain </a:t>
            </a:r>
            <a:r>
              <a:rPr sz="2200" dirty="0">
                <a:latin typeface="Arial"/>
                <a:cs typeface="Arial"/>
              </a:rPr>
              <a:t>critical public </a:t>
            </a:r>
            <a:r>
              <a:rPr sz="2200" spc="8" dirty="0">
                <a:latin typeface="Arial"/>
                <a:cs typeface="Arial"/>
              </a:rPr>
              <a:t>services, the improper disposal of chemical waste contaminating the environment and </a:t>
            </a:r>
            <a:r>
              <a:rPr sz="2200" dirty="0">
                <a:latin typeface="Arial"/>
                <a:cs typeface="Arial"/>
              </a:rPr>
              <a:t>exposing </a:t>
            </a:r>
            <a:r>
              <a:rPr sz="2200" spc="8" dirty="0">
                <a:latin typeface="Arial"/>
                <a:cs typeface="Arial"/>
              </a:rPr>
              <a:t>humans and animals to health  risks, and the creation of negative economic </a:t>
            </a:r>
            <a:r>
              <a:rPr sz="2200" dirty="0">
                <a:latin typeface="Arial"/>
                <a:cs typeface="Arial"/>
              </a:rPr>
              <a:t>after-effects </a:t>
            </a:r>
            <a:r>
              <a:rPr sz="2200" spc="8" dirty="0">
                <a:latin typeface="Arial"/>
                <a:cs typeface="Arial"/>
              </a:rPr>
              <a:t>with  market</a:t>
            </a:r>
            <a:r>
              <a:rPr sz="2200" spc="-8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distortion.</a:t>
            </a:r>
          </a:p>
          <a:p>
            <a:pPr marL="19963" marR="34936">
              <a:lnSpc>
                <a:spcPct val="116700"/>
              </a:lnSpc>
              <a:spcBef>
                <a:spcPts val="1297"/>
              </a:spcBef>
            </a:pPr>
            <a:r>
              <a:rPr sz="2200" spc="8" dirty="0">
                <a:latin typeface="Arial"/>
                <a:cs typeface="Arial"/>
              </a:rPr>
              <a:t>Countermeasures developed to combat this problem </a:t>
            </a:r>
            <a:r>
              <a:rPr sz="2200" dirty="0">
                <a:latin typeface="Arial"/>
                <a:cs typeface="Arial"/>
              </a:rPr>
              <a:t>involve  </a:t>
            </a:r>
            <a:r>
              <a:rPr sz="2200" spc="8" dirty="0">
                <a:latin typeface="Arial"/>
                <a:cs typeface="Arial"/>
              </a:rPr>
              <a:t>the development of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more sophisticated fuel marker which </a:t>
            </a:r>
            <a:r>
              <a:rPr sz="2200" dirty="0">
                <a:latin typeface="Arial"/>
                <a:cs typeface="Arial"/>
              </a:rPr>
              <a:t>is  </a:t>
            </a:r>
            <a:r>
              <a:rPr sz="2200" spc="8" dirty="0">
                <a:latin typeface="Arial"/>
                <a:cs typeface="Arial"/>
              </a:rPr>
              <a:t>harder to remove and </a:t>
            </a:r>
            <a:r>
              <a:rPr sz="2200" dirty="0">
                <a:latin typeface="Arial"/>
                <a:cs typeface="Arial"/>
              </a:rPr>
              <a:t>easier </a:t>
            </a:r>
            <a:r>
              <a:rPr sz="2200" spc="8" dirty="0">
                <a:latin typeface="Arial"/>
                <a:cs typeface="Arial"/>
              </a:rPr>
              <a:t>to detect. This presentation  </a:t>
            </a:r>
            <a:r>
              <a:rPr sz="2200" dirty="0">
                <a:latin typeface="Arial"/>
                <a:cs typeface="Arial"/>
              </a:rPr>
              <a:t>details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one-dimensional </a:t>
            </a:r>
            <a:r>
              <a:rPr sz="2200" spc="16" dirty="0">
                <a:latin typeface="Arial"/>
                <a:cs typeface="Arial"/>
              </a:rPr>
              <a:t>GC-MS </a:t>
            </a:r>
            <a:r>
              <a:rPr sz="2200" spc="8" dirty="0">
                <a:latin typeface="Arial"/>
                <a:cs typeface="Arial"/>
              </a:rPr>
              <a:t>analytical method </a:t>
            </a:r>
            <a:r>
              <a:rPr sz="2200" dirty="0">
                <a:latin typeface="Arial"/>
                <a:cs typeface="Arial"/>
              </a:rPr>
              <a:t>for  identification </a:t>
            </a:r>
            <a:r>
              <a:rPr sz="2200" spc="8" dirty="0">
                <a:latin typeface="Arial"/>
                <a:cs typeface="Arial"/>
              </a:rPr>
              <a:t>and </a:t>
            </a:r>
            <a:r>
              <a:rPr sz="2200" dirty="0">
                <a:latin typeface="Arial"/>
                <a:cs typeface="Arial"/>
              </a:rPr>
              <a:t>quantitation </a:t>
            </a:r>
            <a:r>
              <a:rPr sz="2200" spc="8" dirty="0">
                <a:latin typeface="Arial"/>
                <a:cs typeface="Arial"/>
              </a:rPr>
              <a:t>of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commercial fiscal marker and </a:t>
            </a:r>
            <a:r>
              <a:rPr sz="2200" dirty="0">
                <a:latin typeface="Arial"/>
                <a:cs typeface="Arial"/>
              </a:rPr>
              <a:t>its </a:t>
            </a:r>
            <a:r>
              <a:rPr sz="2200" spc="8" dirty="0">
                <a:latin typeface="Arial"/>
                <a:cs typeface="Arial"/>
              </a:rPr>
              <a:t>preferred marker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compound.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155366" y="16141700"/>
            <a:ext cx="7252028" cy="10037968"/>
          </a:xfrm>
          <a:prstGeom prst="rect">
            <a:avLst/>
          </a:prstGeom>
        </p:spPr>
        <p:txBody>
          <a:bodyPr vert="horz" wrap="square" lIns="0" tIns="101818" rIns="0" bIns="0" rtlCol="0">
            <a:spAutoFit/>
          </a:bodyPr>
          <a:lstStyle/>
          <a:p>
            <a:pPr marL="19963">
              <a:spcBef>
                <a:spcPts val="800"/>
              </a:spcBef>
            </a:pPr>
            <a:r>
              <a:rPr sz="3773" b="1" spc="24" dirty="0">
                <a:solidFill>
                  <a:srgbClr val="1F4E79"/>
                </a:solidFill>
                <a:latin typeface="Arial"/>
                <a:cs typeface="Arial"/>
              </a:rPr>
              <a:t>Chemicals </a:t>
            </a: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and</a:t>
            </a:r>
            <a:r>
              <a:rPr sz="3773" b="1" spc="-24" dirty="0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Reagents</a:t>
            </a:r>
            <a:endParaRPr sz="3773" dirty="0">
              <a:latin typeface="Arial"/>
              <a:cs typeface="Arial"/>
            </a:endParaRPr>
          </a:p>
          <a:p>
            <a:pPr marL="63883" marR="7986">
              <a:lnSpc>
                <a:spcPct val="101499"/>
              </a:lnSpc>
              <a:spcBef>
                <a:spcPts val="338"/>
              </a:spcBef>
            </a:pPr>
            <a:r>
              <a:rPr sz="2200" spc="8" dirty="0">
                <a:latin typeface="Arial"/>
                <a:cs typeface="Arial"/>
              </a:rPr>
              <a:t>Butoxybenzene (CAS Number: </a:t>
            </a:r>
            <a:r>
              <a:rPr sz="2200" spc="-8" dirty="0">
                <a:latin typeface="Arial"/>
                <a:cs typeface="Arial"/>
              </a:rPr>
              <a:t>1126-79-0) </a:t>
            </a:r>
            <a:r>
              <a:rPr sz="2200" spc="8" dirty="0">
                <a:latin typeface="Arial"/>
                <a:cs typeface="Arial"/>
              </a:rPr>
              <a:t>was purchased  Sigma Aldrich [St. Louis, </a:t>
            </a:r>
            <a:r>
              <a:rPr sz="2200" spc="16" dirty="0">
                <a:latin typeface="Arial"/>
                <a:cs typeface="Arial"/>
              </a:rPr>
              <a:t>MO, </a:t>
            </a:r>
            <a:r>
              <a:rPr sz="2200" spc="8" dirty="0">
                <a:latin typeface="Arial"/>
                <a:cs typeface="Arial"/>
              </a:rPr>
              <a:t>USA]. 2-sec-Butyl-1-(decyloxy)-4-tritylbenzene (CAS Number: 1404190-37-9) was purchased  from LCG Standards Ehrenstorfer </a:t>
            </a:r>
            <a:r>
              <a:rPr sz="2200" spc="-16" dirty="0">
                <a:latin typeface="Arial"/>
                <a:cs typeface="Arial"/>
              </a:rPr>
              <a:t>[Teddington, </a:t>
            </a:r>
            <a:r>
              <a:rPr sz="2200" dirty="0">
                <a:latin typeface="Arial"/>
                <a:cs typeface="Arial"/>
              </a:rPr>
              <a:t>Middlesex, </a:t>
            </a:r>
            <a:r>
              <a:rPr sz="2200" spc="8" dirty="0">
                <a:latin typeface="Arial"/>
                <a:cs typeface="Arial"/>
              </a:rPr>
              <a:t>UK].  </a:t>
            </a:r>
            <a:r>
              <a:rPr sz="2200" dirty="0">
                <a:latin typeface="Arial"/>
                <a:cs typeface="Arial"/>
              </a:rPr>
              <a:t>All </a:t>
            </a:r>
            <a:r>
              <a:rPr sz="2200" spc="8" dirty="0">
                <a:latin typeface="Arial"/>
                <a:cs typeface="Arial"/>
              </a:rPr>
              <a:t>solvents were purchased from ThermoFisher </a:t>
            </a:r>
            <a:r>
              <a:rPr sz="2200" dirty="0">
                <a:latin typeface="Arial"/>
                <a:cs typeface="Arial"/>
              </a:rPr>
              <a:t>Scientific  [Waltham, </a:t>
            </a:r>
            <a:r>
              <a:rPr sz="2200" spc="8" dirty="0">
                <a:latin typeface="Arial"/>
                <a:cs typeface="Arial"/>
              </a:rPr>
              <a:t>MA, USA]. Unmarked </a:t>
            </a:r>
            <a:r>
              <a:rPr sz="2200" dirty="0">
                <a:latin typeface="Arial"/>
                <a:cs typeface="Arial"/>
              </a:rPr>
              <a:t>diesel </a:t>
            </a:r>
            <a:r>
              <a:rPr sz="2200" spc="8" dirty="0">
                <a:latin typeface="Arial"/>
                <a:cs typeface="Arial"/>
              </a:rPr>
              <a:t>was obtained from </a:t>
            </a:r>
            <a:r>
              <a:rPr sz="2200" spc="16" dirty="0">
                <a:latin typeface="Arial"/>
                <a:cs typeface="Arial"/>
              </a:rPr>
              <a:t>a  </a:t>
            </a:r>
            <a:r>
              <a:rPr sz="2200" dirty="0">
                <a:latin typeface="Arial"/>
                <a:cs typeface="Arial"/>
              </a:rPr>
              <a:t>local </a:t>
            </a:r>
            <a:r>
              <a:rPr sz="2200" spc="8" dirty="0">
                <a:latin typeface="Arial"/>
                <a:cs typeface="Arial"/>
              </a:rPr>
              <a:t>gas</a:t>
            </a:r>
            <a:r>
              <a:rPr sz="2200" spc="2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station.</a:t>
            </a:r>
          </a:p>
          <a:p>
            <a:pPr marL="63883" marR="27949">
              <a:lnSpc>
                <a:spcPct val="101499"/>
              </a:lnSpc>
              <a:spcBef>
                <a:spcPts val="1297"/>
              </a:spcBef>
            </a:pPr>
            <a:r>
              <a:rPr sz="2200" dirty="0">
                <a:latin typeface="Arial"/>
                <a:cs typeface="Arial"/>
              </a:rPr>
              <a:t>All </a:t>
            </a:r>
            <a:r>
              <a:rPr sz="2200" spc="8" dirty="0">
                <a:latin typeface="Arial"/>
                <a:cs typeface="Arial"/>
              </a:rPr>
              <a:t>standards were prepared in methylene </a:t>
            </a:r>
            <a:r>
              <a:rPr sz="2200" dirty="0">
                <a:latin typeface="Arial"/>
                <a:cs typeface="Arial"/>
              </a:rPr>
              <a:t>chloride. All </a:t>
            </a:r>
            <a:r>
              <a:rPr sz="2200" spc="8" dirty="0">
                <a:latin typeface="Arial"/>
                <a:cs typeface="Arial"/>
              </a:rPr>
              <a:t>analyses  were operated with helium as the carrier gas.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seven-point  </a:t>
            </a:r>
            <a:r>
              <a:rPr sz="2200" dirty="0">
                <a:latin typeface="Arial"/>
                <a:cs typeface="Arial"/>
              </a:rPr>
              <a:t>calibration </a:t>
            </a:r>
            <a:r>
              <a:rPr sz="2200" spc="8" dirty="0">
                <a:latin typeface="Arial"/>
                <a:cs typeface="Arial"/>
              </a:rPr>
              <a:t>curve was prepared for both butoxybenzene and the  2-sec-Butyl-1-(decyloxy)-4-tritylbenzene at the </a:t>
            </a:r>
            <a:r>
              <a:rPr sz="2200" dirty="0">
                <a:latin typeface="Arial"/>
                <a:cs typeface="Arial"/>
              </a:rPr>
              <a:t>following  </a:t>
            </a:r>
            <a:r>
              <a:rPr sz="2200" spc="8" dirty="0">
                <a:latin typeface="Arial"/>
                <a:cs typeface="Arial"/>
              </a:rPr>
              <a:t>concentrations: 0.075, 0.1, 0.125, 0.15, 0.2, 0.225, 0.25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µg/</a:t>
            </a:r>
            <a:r>
              <a:rPr sz="2200" spc="8" dirty="0" err="1">
                <a:latin typeface="Arial"/>
                <a:cs typeface="Arial"/>
              </a:rPr>
              <a:t>mL</a:t>
            </a:r>
            <a:r>
              <a:rPr lang="en-US" sz="2200" spc="8" dirty="0" err="1">
                <a:latin typeface="Arial"/>
                <a:cs typeface="Arial"/>
              </a:rPr>
              <a:t>.</a:t>
            </a:r>
            <a:endParaRPr lang="en-US" sz="2200" spc="8" dirty="0">
              <a:latin typeface="Arial"/>
              <a:cs typeface="Arial"/>
            </a:endParaRPr>
          </a:p>
          <a:p>
            <a:pPr marL="63883" marR="27949">
              <a:lnSpc>
                <a:spcPct val="101499"/>
              </a:lnSpc>
              <a:spcBef>
                <a:spcPts val="1297"/>
              </a:spcBef>
            </a:pPr>
            <a:endParaRPr sz="1200" dirty="0">
              <a:latin typeface="Arial"/>
              <a:cs typeface="Arial"/>
            </a:endParaRPr>
          </a:p>
          <a:p>
            <a:pPr marL="63883">
              <a:spcBef>
                <a:spcPts val="1085"/>
              </a:spcBef>
            </a:pP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Instruments </a:t>
            </a:r>
            <a:r>
              <a:rPr sz="3773" b="1" spc="24" dirty="0">
                <a:solidFill>
                  <a:srgbClr val="1F4E79"/>
                </a:solidFill>
                <a:latin typeface="Arial"/>
                <a:cs typeface="Arial"/>
              </a:rPr>
              <a:t>and</a:t>
            </a:r>
            <a:r>
              <a:rPr sz="3773" b="1" spc="-16" dirty="0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Method</a:t>
            </a:r>
            <a:endParaRPr sz="3773" dirty="0">
              <a:latin typeface="Arial"/>
              <a:cs typeface="Arial"/>
            </a:endParaRPr>
          </a:p>
          <a:p>
            <a:pPr marL="63883" marR="510064">
              <a:lnSpc>
                <a:spcPct val="101499"/>
              </a:lnSpc>
              <a:spcBef>
                <a:spcPts val="472"/>
              </a:spcBef>
            </a:pPr>
            <a:r>
              <a:rPr sz="2200" spc="8" dirty="0">
                <a:latin typeface="Arial"/>
                <a:cs typeface="Arial"/>
              </a:rPr>
              <a:t>An </a:t>
            </a:r>
            <a:r>
              <a:rPr sz="2200" dirty="0">
                <a:latin typeface="Arial"/>
                <a:cs typeface="Arial"/>
              </a:rPr>
              <a:t>Agilent </a:t>
            </a:r>
            <a:r>
              <a:rPr sz="2200" spc="8" dirty="0">
                <a:latin typeface="Arial"/>
                <a:cs typeface="Arial"/>
              </a:rPr>
              <a:t>7890 gas chromatograph (GC) system with </a:t>
            </a:r>
            <a:r>
              <a:rPr sz="2200" spc="16" dirty="0">
                <a:latin typeface="Arial"/>
                <a:cs typeface="Arial"/>
              </a:rPr>
              <a:t>a  </a:t>
            </a:r>
            <a:r>
              <a:rPr sz="2200" spc="8" dirty="0">
                <a:latin typeface="Arial"/>
                <a:cs typeface="Arial"/>
              </a:rPr>
              <a:t>7693A autosampler with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dirty="0">
                <a:latin typeface="Arial"/>
                <a:cs typeface="Arial"/>
              </a:rPr>
              <a:t>split/splitless injector </a:t>
            </a:r>
            <a:r>
              <a:rPr sz="2200" spc="8" dirty="0">
                <a:latin typeface="Arial"/>
                <a:cs typeface="Arial"/>
              </a:rPr>
              <a:t>and Restek  Rxi-5ms 30m x 0.25mmID x 0.25µm (Catalog #: 13423). </a:t>
            </a:r>
            <a:r>
              <a:rPr sz="2200" spc="16" dirty="0">
                <a:latin typeface="Arial"/>
                <a:cs typeface="Arial"/>
              </a:rPr>
              <a:t>A  </a:t>
            </a:r>
            <a:r>
              <a:rPr sz="2200" spc="8" dirty="0">
                <a:latin typeface="Arial"/>
                <a:cs typeface="Arial"/>
              </a:rPr>
              <a:t>Restek </a:t>
            </a:r>
            <a:r>
              <a:rPr sz="2200" spc="-31" dirty="0">
                <a:latin typeface="Arial"/>
                <a:cs typeface="Arial"/>
              </a:rPr>
              <a:t>Topaz, </a:t>
            </a:r>
            <a:r>
              <a:rPr sz="2200" spc="8" dirty="0">
                <a:latin typeface="Arial"/>
                <a:cs typeface="Arial"/>
              </a:rPr>
              <a:t>precision </a:t>
            </a:r>
            <a:r>
              <a:rPr sz="2200" dirty="0">
                <a:latin typeface="Arial"/>
                <a:cs typeface="Arial"/>
              </a:rPr>
              <a:t>inlet </a:t>
            </a:r>
            <a:r>
              <a:rPr sz="2200" spc="-16" dirty="0">
                <a:latin typeface="Arial"/>
                <a:cs typeface="Arial"/>
              </a:rPr>
              <a:t>liner, </a:t>
            </a:r>
            <a:r>
              <a:rPr sz="2200" spc="8" dirty="0">
                <a:latin typeface="Arial"/>
                <a:cs typeface="Arial"/>
              </a:rPr>
              <a:t>4.0 </a:t>
            </a:r>
            <a:r>
              <a:rPr sz="2200" spc="24" dirty="0">
                <a:latin typeface="Arial"/>
                <a:cs typeface="Arial"/>
              </a:rPr>
              <a:t>mm </a:t>
            </a:r>
            <a:r>
              <a:rPr sz="2200" spc="8" dirty="0">
                <a:latin typeface="Arial"/>
                <a:cs typeface="Arial"/>
              </a:rPr>
              <a:t>x 6.3 x 78.5 was  </a:t>
            </a:r>
            <a:r>
              <a:rPr sz="2200" dirty="0">
                <a:latin typeface="Arial"/>
                <a:cs typeface="Arial"/>
              </a:rPr>
              <a:t>used.</a:t>
            </a:r>
          </a:p>
          <a:p>
            <a:pPr marL="63883" marR="352353">
              <a:lnSpc>
                <a:spcPct val="101499"/>
              </a:lnSpc>
              <a:spcBef>
                <a:spcPts val="1297"/>
              </a:spcBef>
            </a:pPr>
            <a:r>
              <a:rPr sz="2200" spc="8" dirty="0">
                <a:latin typeface="Arial"/>
                <a:cs typeface="Arial"/>
              </a:rPr>
              <a:t>An </a:t>
            </a:r>
            <a:r>
              <a:rPr sz="2200" dirty="0">
                <a:latin typeface="Arial"/>
                <a:cs typeface="Arial"/>
              </a:rPr>
              <a:t>Agilent </a:t>
            </a:r>
            <a:r>
              <a:rPr sz="2200" spc="8" dirty="0">
                <a:latin typeface="Arial"/>
                <a:cs typeface="Arial"/>
              </a:rPr>
              <a:t>5975 GC/mass spectrometer detector (MSD) with  an </a:t>
            </a:r>
            <a:r>
              <a:rPr sz="2200" dirty="0">
                <a:latin typeface="Arial"/>
                <a:cs typeface="Arial"/>
              </a:rPr>
              <a:t>extractor </a:t>
            </a:r>
            <a:r>
              <a:rPr sz="2200" spc="8" dirty="0">
                <a:latin typeface="Arial"/>
                <a:cs typeface="Arial"/>
              </a:rPr>
              <a:t>source, and selected ion monitoring (SIM) mode  for </a:t>
            </a:r>
            <a:r>
              <a:rPr sz="2200" spc="16" dirty="0">
                <a:latin typeface="Arial"/>
                <a:cs typeface="Arial"/>
              </a:rPr>
              <a:t>m/z </a:t>
            </a:r>
            <a:r>
              <a:rPr sz="2200" spc="8" dirty="0">
                <a:latin typeface="Arial"/>
                <a:cs typeface="Arial"/>
              </a:rPr>
              <a:t>94, 150, 315, 455, 532 at </a:t>
            </a:r>
            <a:r>
              <a:rPr sz="2200" dirty="0">
                <a:latin typeface="Arial"/>
                <a:cs typeface="Arial"/>
              </a:rPr>
              <a:t>dwell </a:t>
            </a:r>
            <a:r>
              <a:rPr sz="2200" spc="8" dirty="0">
                <a:latin typeface="Arial"/>
                <a:cs typeface="Arial"/>
              </a:rPr>
              <a:t>times of 60 milliseconds.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3594" y="23228300"/>
            <a:ext cx="6544365" cy="8825747"/>
          </a:xfrm>
          <a:prstGeom prst="rect">
            <a:avLst/>
          </a:prstGeom>
        </p:spPr>
        <p:txBody>
          <a:bodyPr vert="horz" wrap="square" lIns="0" tIns="92835" rIns="0" bIns="0" rtlCol="0">
            <a:spAutoFit/>
          </a:bodyPr>
          <a:lstStyle/>
          <a:p>
            <a:pPr marL="19963">
              <a:spcBef>
                <a:spcPts val="731"/>
              </a:spcBef>
            </a:pP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Results </a:t>
            </a:r>
            <a:r>
              <a:rPr sz="3773" b="1" spc="24" dirty="0">
                <a:solidFill>
                  <a:srgbClr val="1F4E79"/>
                </a:solidFill>
                <a:latin typeface="Arial"/>
                <a:cs typeface="Arial"/>
              </a:rPr>
              <a:t>and</a:t>
            </a:r>
            <a:r>
              <a:rPr sz="3773" b="1" spc="-16" dirty="0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sz="3773" b="1" spc="24" dirty="0">
                <a:solidFill>
                  <a:srgbClr val="1F4E79"/>
                </a:solidFill>
                <a:latin typeface="Arial"/>
                <a:cs typeface="Arial"/>
              </a:rPr>
              <a:t>Discussion</a:t>
            </a:r>
            <a:endParaRPr sz="3773" dirty="0">
              <a:latin typeface="Arial"/>
              <a:cs typeface="Arial"/>
            </a:endParaRPr>
          </a:p>
          <a:p>
            <a:pPr marL="48911" marR="111796">
              <a:lnSpc>
                <a:spcPct val="101499"/>
              </a:lnSpc>
              <a:spcBef>
                <a:spcPts val="291"/>
              </a:spcBef>
            </a:pPr>
            <a:r>
              <a:rPr sz="2200" spc="8" dirty="0">
                <a:latin typeface="Arial"/>
                <a:cs typeface="Arial"/>
              </a:rPr>
              <a:t>The analysis was run with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400-to-1 </a:t>
            </a:r>
            <a:r>
              <a:rPr sz="2200" dirty="0">
                <a:latin typeface="Arial"/>
                <a:cs typeface="Arial"/>
              </a:rPr>
              <a:t>split </a:t>
            </a:r>
            <a:r>
              <a:rPr sz="2200" spc="8" dirty="0">
                <a:latin typeface="Arial"/>
                <a:cs typeface="Arial"/>
              </a:rPr>
              <a:t>ratio to minimize  the amount of </a:t>
            </a:r>
            <a:r>
              <a:rPr sz="2200" dirty="0">
                <a:latin typeface="Arial"/>
                <a:cs typeface="Arial"/>
              </a:rPr>
              <a:t>diesel </a:t>
            </a:r>
            <a:r>
              <a:rPr sz="2200" spc="8" dirty="0">
                <a:latin typeface="Arial"/>
                <a:cs typeface="Arial"/>
              </a:rPr>
              <a:t>reaching the MSD. Dirty matrices can  </a:t>
            </a:r>
            <a:r>
              <a:rPr sz="2200" dirty="0">
                <a:latin typeface="Arial"/>
                <a:cs typeface="Arial"/>
              </a:rPr>
              <a:t>deposit </a:t>
            </a:r>
            <a:r>
              <a:rPr sz="2200" spc="8" dirty="0">
                <a:latin typeface="Arial"/>
                <a:cs typeface="Arial"/>
              </a:rPr>
              <a:t>residues in the ion source of the mass </a:t>
            </a:r>
            <a:r>
              <a:rPr sz="2200" dirty="0">
                <a:latin typeface="Arial"/>
                <a:cs typeface="Arial"/>
              </a:rPr>
              <a:t>spectrometer,  affecting its </a:t>
            </a:r>
            <a:r>
              <a:rPr sz="2200" spc="8" dirty="0">
                <a:latin typeface="Arial"/>
                <a:cs typeface="Arial"/>
              </a:rPr>
              <a:t>performance and requiring frequent</a:t>
            </a:r>
            <a:r>
              <a:rPr sz="2200" spc="47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cleaning.</a:t>
            </a:r>
          </a:p>
          <a:p>
            <a:pPr marL="48911" marR="403260">
              <a:lnSpc>
                <a:spcPct val="101499"/>
              </a:lnSpc>
            </a:pPr>
            <a:r>
              <a:rPr sz="2200" dirty="0">
                <a:latin typeface="Arial"/>
                <a:cs typeface="Arial"/>
              </a:rPr>
              <a:t>Split injection limits </a:t>
            </a:r>
            <a:r>
              <a:rPr sz="2200" spc="8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introduction </a:t>
            </a:r>
            <a:r>
              <a:rPr sz="2200" spc="8" dirty="0">
                <a:latin typeface="Arial"/>
                <a:cs typeface="Arial"/>
              </a:rPr>
              <a:t>of such </a:t>
            </a:r>
            <a:r>
              <a:rPr sz="2200" dirty="0">
                <a:latin typeface="Arial"/>
                <a:cs typeface="Arial"/>
              </a:rPr>
              <a:t>residues, </a:t>
            </a:r>
            <a:r>
              <a:rPr sz="2200" spc="8" dirty="0">
                <a:latin typeface="Arial"/>
                <a:cs typeface="Arial"/>
              </a:rPr>
              <a:t>thus  reducing maintenance needs and</a:t>
            </a:r>
            <a:r>
              <a:rPr sz="2200" spc="39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downtime.</a:t>
            </a:r>
            <a:endParaRPr sz="2200" dirty="0">
              <a:latin typeface="Arial"/>
              <a:cs typeface="Arial"/>
            </a:endParaRPr>
          </a:p>
          <a:p>
            <a:pPr marL="48911" marR="42920">
              <a:lnSpc>
                <a:spcPct val="101499"/>
              </a:lnSpc>
              <a:spcBef>
                <a:spcPts val="833"/>
              </a:spcBef>
            </a:pPr>
            <a:r>
              <a:rPr sz="2200" spc="16" dirty="0">
                <a:latin typeface="Arial"/>
                <a:cs typeface="Arial"/>
              </a:rPr>
              <a:t>A </a:t>
            </a:r>
            <a:r>
              <a:rPr sz="2200" dirty="0">
                <a:latin typeface="Arial"/>
                <a:cs typeface="Arial"/>
              </a:rPr>
              <a:t>calibration </a:t>
            </a:r>
            <a:r>
              <a:rPr sz="2200" spc="8" dirty="0">
                <a:latin typeface="Arial"/>
                <a:cs typeface="Arial"/>
              </a:rPr>
              <a:t>curve which ranged from 0.075 to 0.25 µg/mL to  demonstrate the low </a:t>
            </a:r>
            <a:r>
              <a:rPr sz="2200" dirty="0">
                <a:latin typeface="Arial"/>
                <a:cs typeface="Arial"/>
              </a:rPr>
              <a:t>levels </a:t>
            </a:r>
            <a:r>
              <a:rPr sz="2200" spc="8" dirty="0">
                <a:latin typeface="Arial"/>
                <a:cs typeface="Arial"/>
              </a:rPr>
              <a:t>of detection that are possible to  reach with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one-dimensional </a:t>
            </a:r>
            <a:r>
              <a:rPr sz="2200" spc="16" dirty="0">
                <a:latin typeface="Arial"/>
                <a:cs typeface="Arial"/>
              </a:rPr>
              <a:t>GC </a:t>
            </a:r>
            <a:r>
              <a:rPr sz="2200" spc="8" dirty="0">
                <a:latin typeface="Arial"/>
                <a:cs typeface="Arial"/>
              </a:rPr>
              <a:t>approach. In Figure </a:t>
            </a:r>
            <a:r>
              <a:rPr sz="2200" spc="16" dirty="0">
                <a:latin typeface="Arial"/>
                <a:cs typeface="Arial"/>
              </a:rPr>
              <a:t>5 </a:t>
            </a:r>
            <a:r>
              <a:rPr sz="2200" spc="8" dirty="0">
                <a:latin typeface="Arial"/>
                <a:cs typeface="Arial"/>
              </a:rPr>
              <a:t>and  Figure 6, the </a:t>
            </a:r>
            <a:r>
              <a:rPr sz="2200" dirty="0">
                <a:latin typeface="Arial"/>
                <a:cs typeface="Arial"/>
              </a:rPr>
              <a:t>linear </a:t>
            </a:r>
            <a:r>
              <a:rPr sz="2200" spc="8" dirty="0">
                <a:latin typeface="Arial"/>
                <a:cs typeface="Arial"/>
              </a:rPr>
              <a:t>regression of 0.998 of the method </a:t>
            </a:r>
            <a:r>
              <a:rPr sz="2200" dirty="0">
                <a:latin typeface="Arial"/>
                <a:cs typeface="Arial"/>
              </a:rPr>
              <a:t>is  </a:t>
            </a:r>
            <a:r>
              <a:rPr sz="2200" spc="8" dirty="0">
                <a:latin typeface="Arial"/>
                <a:cs typeface="Arial"/>
              </a:rPr>
              <a:t>shown. In </a:t>
            </a:r>
            <a:r>
              <a:rPr sz="2200" spc="-39" dirty="0">
                <a:latin typeface="Arial"/>
                <a:cs typeface="Arial"/>
              </a:rPr>
              <a:t>Table </a:t>
            </a:r>
            <a:r>
              <a:rPr sz="2200" spc="16" dirty="0">
                <a:latin typeface="Arial"/>
                <a:cs typeface="Arial"/>
              </a:rPr>
              <a:t>2 </a:t>
            </a:r>
            <a:r>
              <a:rPr sz="2200" spc="8" dirty="0">
                <a:latin typeface="Arial"/>
                <a:cs typeface="Arial"/>
              </a:rPr>
              <a:t>and </a:t>
            </a:r>
            <a:r>
              <a:rPr sz="2200" spc="-39" dirty="0">
                <a:latin typeface="Arial"/>
                <a:cs typeface="Arial"/>
              </a:rPr>
              <a:t>Table </a:t>
            </a:r>
            <a:r>
              <a:rPr sz="2200" spc="8" dirty="0">
                <a:latin typeface="Arial"/>
                <a:cs typeface="Arial"/>
              </a:rPr>
              <a:t>3, the </a:t>
            </a:r>
            <a:r>
              <a:rPr sz="2200" dirty="0">
                <a:latin typeface="Arial"/>
                <a:cs typeface="Arial"/>
              </a:rPr>
              <a:t>calibration </a:t>
            </a:r>
            <a:r>
              <a:rPr sz="2200" spc="8" dirty="0">
                <a:latin typeface="Arial"/>
                <a:cs typeface="Arial"/>
              </a:rPr>
              <a:t>accuracy of </a:t>
            </a:r>
            <a:r>
              <a:rPr sz="2200" dirty="0">
                <a:latin typeface="Arial"/>
                <a:cs typeface="Arial"/>
              </a:rPr>
              <a:t>all  calibration </a:t>
            </a:r>
            <a:r>
              <a:rPr sz="2200" spc="8" dirty="0">
                <a:latin typeface="Arial"/>
                <a:cs typeface="Arial"/>
              </a:rPr>
              <a:t>points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8" dirty="0">
                <a:latin typeface="Arial"/>
                <a:cs typeface="Arial"/>
              </a:rPr>
              <a:t>shown to be below</a:t>
            </a:r>
            <a:r>
              <a:rPr sz="2200" spc="71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4%.</a:t>
            </a:r>
            <a:endParaRPr sz="2200" dirty="0">
              <a:latin typeface="Arial"/>
              <a:cs typeface="Arial"/>
            </a:endParaRPr>
          </a:p>
          <a:p>
            <a:pPr marL="48911" marR="7986">
              <a:lnSpc>
                <a:spcPct val="101499"/>
              </a:lnSpc>
              <a:spcBef>
                <a:spcPts val="1287"/>
              </a:spcBef>
            </a:pPr>
            <a:r>
              <a:rPr sz="2200" spc="8" dirty="0">
                <a:latin typeface="Arial"/>
                <a:cs typeface="Arial"/>
              </a:rPr>
              <a:t>Even at the </a:t>
            </a:r>
            <a:r>
              <a:rPr sz="2200" dirty="0">
                <a:latin typeface="Arial"/>
                <a:cs typeface="Arial"/>
              </a:rPr>
              <a:t>lowest level </a:t>
            </a:r>
            <a:r>
              <a:rPr sz="2200" spc="8" dirty="0">
                <a:latin typeface="Arial"/>
                <a:cs typeface="Arial"/>
              </a:rPr>
              <a:t>of </a:t>
            </a:r>
            <a:r>
              <a:rPr sz="2200" dirty="0">
                <a:latin typeface="Arial"/>
                <a:cs typeface="Arial"/>
              </a:rPr>
              <a:t>calibration </a:t>
            </a:r>
            <a:r>
              <a:rPr sz="2200" spc="8" dirty="0">
                <a:latin typeface="Arial"/>
                <a:cs typeface="Arial"/>
              </a:rPr>
              <a:t>(0.075 µg/mL), the  signal-to-noise ratio (S/N) remains </a:t>
            </a:r>
            <a:r>
              <a:rPr sz="2200" dirty="0">
                <a:latin typeface="Arial"/>
                <a:cs typeface="Arial"/>
              </a:rPr>
              <a:t>high.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high S/N </a:t>
            </a:r>
            <a:r>
              <a:rPr sz="2200" dirty="0">
                <a:latin typeface="Arial"/>
                <a:cs typeface="Arial"/>
              </a:rPr>
              <a:t>allows for  </a:t>
            </a:r>
            <a:r>
              <a:rPr sz="2200" spc="8" dirty="0">
                <a:latin typeface="Arial"/>
                <a:cs typeface="Arial"/>
              </a:rPr>
              <a:t>the detection of trace </a:t>
            </a:r>
            <a:r>
              <a:rPr sz="2200" dirty="0">
                <a:latin typeface="Arial"/>
                <a:cs typeface="Arial"/>
              </a:rPr>
              <a:t>levels </a:t>
            </a:r>
            <a:r>
              <a:rPr sz="2200" spc="8" dirty="0">
                <a:latin typeface="Arial"/>
                <a:cs typeface="Arial"/>
              </a:rPr>
              <a:t>of analytes that might be </a:t>
            </a:r>
            <a:r>
              <a:rPr sz="2200" dirty="0">
                <a:latin typeface="Arial"/>
                <a:cs typeface="Arial"/>
              </a:rPr>
              <a:t>present  </a:t>
            </a:r>
            <a:r>
              <a:rPr sz="2200" spc="8" dirty="0">
                <a:latin typeface="Arial"/>
                <a:cs typeface="Arial"/>
              </a:rPr>
              <a:t>in low concentrations </a:t>
            </a:r>
            <a:r>
              <a:rPr sz="2200" dirty="0">
                <a:latin typeface="Arial"/>
                <a:cs typeface="Arial"/>
              </a:rPr>
              <a:t>within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sample. It enhances </a:t>
            </a:r>
            <a:r>
              <a:rPr sz="2200" spc="-8" dirty="0">
                <a:latin typeface="Arial"/>
                <a:cs typeface="Arial"/>
              </a:rPr>
              <a:t>sensitivity,  </a:t>
            </a:r>
            <a:r>
              <a:rPr sz="2200" spc="8" dirty="0">
                <a:latin typeface="Arial"/>
                <a:cs typeface="Arial"/>
              </a:rPr>
              <a:t>improves quantitative and </a:t>
            </a:r>
            <a:r>
              <a:rPr sz="2200" dirty="0">
                <a:latin typeface="Arial"/>
                <a:cs typeface="Arial"/>
              </a:rPr>
              <a:t>qualitative </a:t>
            </a:r>
            <a:r>
              <a:rPr sz="2200" spc="-8" dirty="0">
                <a:latin typeface="Arial"/>
                <a:cs typeface="Arial"/>
              </a:rPr>
              <a:t>accuracy, </a:t>
            </a:r>
            <a:r>
              <a:rPr sz="2200" spc="8" dirty="0">
                <a:latin typeface="Arial"/>
                <a:cs typeface="Arial"/>
              </a:rPr>
              <a:t>aids in the  </a:t>
            </a:r>
            <a:r>
              <a:rPr sz="2200" dirty="0">
                <a:latin typeface="Arial"/>
                <a:cs typeface="Arial"/>
              </a:rPr>
              <a:t>reliable identification </a:t>
            </a:r>
            <a:r>
              <a:rPr sz="2200" spc="8" dirty="0">
                <a:latin typeface="Arial"/>
                <a:cs typeface="Arial"/>
              </a:rPr>
              <a:t>of compounds, and aids</a:t>
            </a:r>
            <a:r>
              <a:rPr sz="2200" spc="179" dirty="0">
                <a:latin typeface="Arial"/>
                <a:cs typeface="Arial"/>
              </a:rPr>
              <a:t> </a:t>
            </a:r>
            <a:r>
              <a:rPr sz="2200" spc="-8" dirty="0">
                <a:latin typeface="Arial"/>
                <a:cs typeface="Arial"/>
              </a:rPr>
              <a:t>reproducibility.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168394" y="26706086"/>
            <a:ext cx="7239000" cy="9323814"/>
          </a:xfrm>
          <a:prstGeom prst="rect">
            <a:avLst/>
          </a:prstGeom>
        </p:spPr>
        <p:txBody>
          <a:bodyPr vert="horz" wrap="square" lIns="0" tIns="236581" rIns="0" bIns="0" rtlCol="0">
            <a:spAutoFit/>
          </a:bodyPr>
          <a:lstStyle/>
          <a:p>
            <a:pPr marL="19963">
              <a:spcBef>
                <a:spcPts val="1863"/>
              </a:spcBef>
            </a:pPr>
            <a:r>
              <a:rPr sz="3537" b="1" dirty="0">
                <a:solidFill>
                  <a:srgbClr val="1F4E79"/>
                </a:solidFill>
                <a:latin typeface="Arial"/>
                <a:cs typeface="Arial"/>
              </a:rPr>
              <a:t>Conclusion</a:t>
            </a:r>
            <a:endParaRPr sz="3537" dirty="0">
              <a:latin typeface="Arial"/>
              <a:cs typeface="Arial"/>
            </a:endParaRPr>
          </a:p>
          <a:p>
            <a:pPr marL="50906" marR="195642">
              <a:spcBef>
                <a:spcPts val="912"/>
              </a:spcBef>
            </a:pPr>
            <a:r>
              <a:rPr sz="2200" spc="-8" dirty="0">
                <a:latin typeface="Arial"/>
                <a:cs typeface="Arial"/>
              </a:rPr>
              <a:t>Fuel laundering is </a:t>
            </a:r>
            <a:r>
              <a:rPr sz="2200" dirty="0">
                <a:latin typeface="Arial"/>
                <a:cs typeface="Arial"/>
              </a:rPr>
              <a:t>a </a:t>
            </a:r>
            <a:r>
              <a:rPr sz="2200" spc="-8" dirty="0">
                <a:latin typeface="Arial"/>
                <a:cs typeface="Arial"/>
              </a:rPr>
              <a:t>serious economic, environmental, and safety issue. </a:t>
            </a:r>
            <a:r>
              <a:rPr sz="2200" dirty="0">
                <a:latin typeface="Arial"/>
                <a:cs typeface="Arial"/>
              </a:rPr>
              <a:t>It </a:t>
            </a:r>
            <a:r>
              <a:rPr sz="2200" spc="-8" dirty="0">
                <a:latin typeface="Arial"/>
                <a:cs typeface="Arial"/>
              </a:rPr>
              <a:t>undermines  legitimate businesses, causes significant tax  revenue losses, and poses health and  environmental risks. Governments are  continuously improving detection technologies,  enhancing regulatory measures, and promoting  public awareness </a:t>
            </a:r>
            <a:r>
              <a:rPr sz="2200" dirty="0">
                <a:latin typeface="Arial"/>
                <a:cs typeface="Arial"/>
              </a:rPr>
              <a:t>to </a:t>
            </a:r>
            <a:r>
              <a:rPr sz="2200" spc="-8" dirty="0">
                <a:latin typeface="Arial"/>
                <a:cs typeface="Arial"/>
              </a:rPr>
              <a:t>combat this illicit activity  </a:t>
            </a:r>
            <a:r>
              <a:rPr sz="2200" spc="-24" dirty="0">
                <a:latin typeface="Arial"/>
                <a:cs typeface="Arial"/>
              </a:rPr>
              <a:t>effectively.</a:t>
            </a:r>
            <a:endParaRPr lang="en-US" sz="2200" spc="-24" dirty="0">
              <a:latin typeface="Arial"/>
              <a:cs typeface="Arial"/>
            </a:endParaRPr>
          </a:p>
          <a:p>
            <a:pPr marL="50906" marR="7986">
              <a:spcBef>
                <a:spcPts val="1305"/>
              </a:spcBef>
              <a:tabLst>
                <a:tab pos="3918814" algn="l"/>
              </a:tabLst>
            </a:pPr>
            <a:r>
              <a:rPr lang="en-US" sz="2200" dirty="0">
                <a:latin typeface="Arial"/>
                <a:cs typeface="Arial"/>
              </a:rPr>
              <a:t>A </a:t>
            </a:r>
            <a:r>
              <a:rPr lang="en-US" sz="2200" spc="-8" dirty="0">
                <a:latin typeface="Arial"/>
                <a:cs typeface="Arial"/>
              </a:rPr>
              <a:t>1D-GC approach is capable of detecting both  </a:t>
            </a:r>
            <a:r>
              <a:rPr lang="en-US" sz="2200" spc="-8" dirty="0" err="1">
                <a:latin typeface="Arial"/>
                <a:cs typeface="Arial"/>
              </a:rPr>
              <a:t>butoxybenzene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spc="-8" dirty="0">
                <a:latin typeface="Arial"/>
                <a:cs typeface="Arial"/>
              </a:rPr>
              <a:t>and</a:t>
            </a:r>
            <a:r>
              <a:rPr lang="en-US" sz="2200" spc="-94" dirty="0">
                <a:latin typeface="Arial"/>
                <a:cs typeface="Arial"/>
              </a:rPr>
              <a:t> </a:t>
            </a:r>
            <a:r>
              <a:rPr lang="en-US" sz="2200" spc="-8" dirty="0">
                <a:latin typeface="Arial"/>
                <a:cs typeface="Arial"/>
              </a:rPr>
              <a:t>ACCUTRACE™ Plus at  extremely low levels. With this method, both  compounds are able </a:t>
            </a:r>
            <a:r>
              <a:rPr lang="en-US" sz="2200" dirty="0">
                <a:latin typeface="Arial"/>
                <a:cs typeface="Arial"/>
              </a:rPr>
              <a:t>to </a:t>
            </a:r>
            <a:r>
              <a:rPr lang="en-US" sz="2200" spc="-8" dirty="0">
                <a:latin typeface="Arial"/>
                <a:cs typeface="Arial"/>
              </a:rPr>
              <a:t>meet regulatory detection  limits in under 20 minutes. This method is robust,  reliable, and has </a:t>
            </a:r>
            <a:r>
              <a:rPr lang="en-US" sz="2200" dirty="0">
                <a:latin typeface="Arial"/>
                <a:cs typeface="Arial"/>
              </a:rPr>
              <a:t>a </a:t>
            </a:r>
            <a:r>
              <a:rPr lang="en-US" sz="2200" spc="-8" dirty="0">
                <a:latin typeface="Arial"/>
                <a:cs typeface="Arial"/>
              </a:rPr>
              <a:t>high utility in ensuring fuel  quality and </a:t>
            </a:r>
            <a:r>
              <a:rPr lang="en-US" sz="2200" spc="-24" dirty="0">
                <a:latin typeface="Arial"/>
                <a:cs typeface="Arial"/>
              </a:rPr>
              <a:t>safety. </a:t>
            </a:r>
            <a:r>
              <a:rPr lang="en-US" sz="2200" spc="-8" dirty="0">
                <a:latin typeface="Arial"/>
                <a:cs typeface="Arial"/>
              </a:rPr>
              <a:t>The established calibration  curves demonstrated excellent linearity and all  recoveries of calibration curve and matrix  replicates were well within 80% </a:t>
            </a:r>
            <a:r>
              <a:rPr lang="en-US" sz="2200" dirty="0">
                <a:latin typeface="Arial"/>
                <a:cs typeface="Arial"/>
              </a:rPr>
              <a:t>-</a:t>
            </a:r>
            <a:r>
              <a:rPr lang="en-US" sz="2200" spc="39" dirty="0">
                <a:latin typeface="Arial"/>
                <a:cs typeface="Arial"/>
              </a:rPr>
              <a:t> </a:t>
            </a:r>
            <a:r>
              <a:rPr lang="en-US" sz="2200" spc="-8" dirty="0">
                <a:latin typeface="Arial"/>
                <a:cs typeface="Arial"/>
              </a:rPr>
              <a:t>120%.</a:t>
            </a:r>
          </a:p>
          <a:p>
            <a:pPr marL="50906" marR="7986">
              <a:spcBef>
                <a:spcPts val="1305"/>
              </a:spcBef>
              <a:tabLst>
                <a:tab pos="3918814" algn="l"/>
              </a:tabLst>
            </a:pPr>
            <a:endParaRPr lang="en-US" sz="100" spc="-8" dirty="0">
              <a:latin typeface="Arial"/>
              <a:cs typeface="Arial"/>
            </a:endParaRPr>
          </a:p>
          <a:p>
            <a:pPr marL="19963" marR="100816">
              <a:lnSpc>
                <a:spcPct val="101499"/>
              </a:lnSpc>
              <a:spcBef>
                <a:spcPts val="149"/>
              </a:spcBef>
            </a:pPr>
            <a:r>
              <a:rPr lang="en-US" sz="2200" spc="8" dirty="0">
                <a:latin typeface="Arial"/>
                <a:cs typeface="Arial"/>
              </a:rPr>
              <a:t>Choosing between one-dimensional gas  chromatography and two-dimensional  gas chromatography depends on the  </a:t>
            </a:r>
            <a:r>
              <a:rPr lang="en-US" sz="2200" dirty="0">
                <a:latin typeface="Arial"/>
                <a:cs typeface="Arial"/>
              </a:rPr>
              <a:t>specific </a:t>
            </a:r>
            <a:r>
              <a:rPr lang="en-US" sz="2200" spc="8" dirty="0">
                <a:latin typeface="Arial"/>
                <a:cs typeface="Arial"/>
              </a:rPr>
              <a:t>requirements of your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spc="8" dirty="0">
                <a:latin typeface="Arial"/>
                <a:cs typeface="Arial"/>
              </a:rPr>
              <a:t>analysis. </a:t>
            </a:r>
          </a:p>
          <a:p>
            <a:pPr marL="19963" marR="100816">
              <a:lnSpc>
                <a:spcPct val="101499"/>
              </a:lnSpc>
              <a:spcBef>
                <a:spcPts val="149"/>
              </a:spcBef>
            </a:pPr>
            <a:endParaRPr lang="en-US" sz="1600" spc="8" dirty="0">
              <a:latin typeface="Arial"/>
              <a:cs typeface="Arial"/>
            </a:endParaRPr>
          </a:p>
          <a:p>
            <a:pPr marL="19963" marR="100816">
              <a:lnSpc>
                <a:spcPct val="101499"/>
              </a:lnSpc>
              <a:spcBef>
                <a:spcPts val="149"/>
              </a:spcBef>
            </a:pPr>
            <a:r>
              <a:rPr lang="en-US" sz="2200" spc="8" dirty="0">
                <a:latin typeface="Arial"/>
                <a:cs typeface="Arial"/>
              </a:rPr>
              <a:t>While 2D-GC </a:t>
            </a:r>
            <a:r>
              <a:rPr lang="en-US" sz="2200" dirty="0">
                <a:latin typeface="Arial"/>
                <a:cs typeface="Arial"/>
              </a:rPr>
              <a:t>offers significant  </a:t>
            </a:r>
            <a:r>
              <a:rPr lang="en-US" sz="2200" spc="8" dirty="0">
                <a:latin typeface="Arial"/>
                <a:cs typeface="Arial"/>
              </a:rPr>
              <a:t>advantages in terms of </a:t>
            </a:r>
            <a:r>
              <a:rPr lang="en-US" sz="2200" dirty="0">
                <a:latin typeface="Arial"/>
                <a:cs typeface="Arial"/>
              </a:rPr>
              <a:t>resolving  </a:t>
            </a:r>
            <a:r>
              <a:rPr lang="en-US" sz="2200" spc="8" dirty="0">
                <a:latin typeface="Arial"/>
                <a:cs typeface="Arial"/>
              </a:rPr>
              <a:t>complex mixtures, 1D-GC analyses </a:t>
            </a:r>
            <a:r>
              <a:rPr lang="en-US" sz="2200" spc="-8" dirty="0">
                <a:latin typeface="Arial"/>
                <a:cs typeface="Arial"/>
              </a:rPr>
              <a:t>offer  simplicity, </a:t>
            </a:r>
            <a:r>
              <a:rPr lang="en-US" sz="2200" dirty="0">
                <a:latin typeface="Arial"/>
                <a:cs typeface="Arial"/>
              </a:rPr>
              <a:t>cost-effectiveness, </a:t>
            </a:r>
            <a:r>
              <a:rPr lang="en-US" sz="2200" spc="-16" dirty="0">
                <a:latin typeface="Arial"/>
                <a:cs typeface="Arial"/>
              </a:rPr>
              <a:t>variety, </a:t>
            </a:r>
            <a:r>
              <a:rPr lang="en-US" sz="2200" spc="8" dirty="0">
                <a:latin typeface="Arial"/>
                <a:cs typeface="Arial"/>
              </a:rPr>
              <a:t>and  robustness.</a:t>
            </a:r>
            <a:endParaRPr lang="en-US" sz="22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658118" y="36592232"/>
            <a:ext cx="7427803" cy="2891933"/>
          </a:xfrm>
          <a:prstGeom prst="rect">
            <a:avLst/>
          </a:prstGeom>
        </p:spPr>
        <p:txBody>
          <a:bodyPr vert="horz" wrap="square" lIns="0" tIns="232588" rIns="0" bIns="0" rtlCol="0">
            <a:spAutoFit/>
          </a:bodyPr>
          <a:lstStyle/>
          <a:p>
            <a:pPr marL="541007">
              <a:spcBef>
                <a:spcPts val="1831"/>
              </a:spcBef>
            </a:pPr>
            <a:r>
              <a:rPr sz="3537" b="1" dirty="0">
                <a:solidFill>
                  <a:srgbClr val="1F4E79"/>
                </a:solidFill>
                <a:latin typeface="Arial"/>
                <a:cs typeface="Arial"/>
              </a:rPr>
              <a:t>References</a:t>
            </a:r>
            <a:endParaRPr sz="3537" dirty="0">
              <a:latin typeface="Arial"/>
              <a:cs typeface="Arial"/>
            </a:endParaRPr>
          </a:p>
          <a:p>
            <a:pPr marL="557977" marR="497088" indent="-539012">
              <a:lnSpc>
                <a:spcPct val="109800"/>
              </a:lnSpc>
              <a:spcBef>
                <a:spcPts val="935"/>
              </a:spcBef>
              <a:buClr>
                <a:srgbClr val="0000FF"/>
              </a:buClr>
              <a:buAutoNum type="arabicPeriod"/>
              <a:tabLst>
                <a:tab pos="557977" algn="l"/>
                <a:tab pos="558975" algn="l"/>
              </a:tabLst>
            </a:pPr>
            <a:r>
              <a:rPr sz="2400" u="sng" spc="8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https://www.audit.gov.ie/en/find-  </a:t>
            </a:r>
            <a:r>
              <a:rPr sz="2400" u="sng" spc="24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report/publications/2016/tackling-fuel-  laundering.pdf</a:t>
            </a:r>
            <a:endParaRPr sz="2400" dirty="0">
              <a:latin typeface="Arial"/>
              <a:cs typeface="Arial"/>
            </a:endParaRPr>
          </a:p>
          <a:p>
            <a:pPr marL="557977" marR="7986" indent="-539012">
              <a:lnSpc>
                <a:spcPts val="3113"/>
              </a:lnSpc>
              <a:spcBef>
                <a:spcPts val="134"/>
              </a:spcBef>
              <a:buClr>
                <a:srgbClr val="0000FF"/>
              </a:buClr>
              <a:buAutoNum type="arabicPeriod"/>
              <a:tabLst>
                <a:tab pos="557977" algn="l"/>
                <a:tab pos="558975" algn="l"/>
              </a:tabLst>
            </a:pPr>
            <a:r>
              <a:rPr sz="2400" u="sng" spc="24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4"/>
              </a:rPr>
              <a:t>https://eur-lex.europa.eu/legal-  content/EN/TXT/PDF/?uri=CELEX:32022  </a:t>
            </a:r>
            <a:r>
              <a:rPr sz="2400" u="sng" spc="3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4"/>
              </a:rPr>
              <a:t>D0197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8823" y="12636500"/>
            <a:ext cx="6554900" cy="10169934"/>
          </a:xfrm>
          <a:prstGeom prst="rect">
            <a:avLst/>
          </a:prstGeom>
        </p:spPr>
        <p:txBody>
          <a:bodyPr vert="horz" wrap="square" lIns="0" tIns="115795" rIns="0" bIns="0" rtlCol="0">
            <a:spAutoFit/>
          </a:bodyPr>
          <a:lstStyle/>
          <a:p>
            <a:pPr marL="82848">
              <a:spcBef>
                <a:spcPts val="912"/>
              </a:spcBef>
            </a:pPr>
            <a:r>
              <a:rPr sz="3773" b="1" spc="16" dirty="0">
                <a:solidFill>
                  <a:srgbClr val="1F4E79"/>
                </a:solidFill>
                <a:latin typeface="Arial"/>
                <a:cs typeface="Arial"/>
              </a:rPr>
              <a:t>Introduction</a:t>
            </a:r>
            <a:endParaRPr sz="3773" dirty="0">
              <a:latin typeface="Arial"/>
              <a:cs typeface="Arial"/>
            </a:endParaRPr>
          </a:p>
          <a:p>
            <a:pPr marL="59890" marR="47913">
              <a:lnSpc>
                <a:spcPct val="116700"/>
              </a:lnSpc>
              <a:spcBef>
                <a:spcPts val="24"/>
              </a:spcBef>
              <a:tabLst>
                <a:tab pos="5518877" algn="l"/>
                <a:tab pos="6584923" algn="l"/>
              </a:tabLst>
            </a:pPr>
            <a:r>
              <a:rPr sz="2200" spc="8" dirty="0">
                <a:latin typeface="Arial"/>
                <a:cs typeface="Arial"/>
              </a:rPr>
              <a:t>Fuel </a:t>
            </a:r>
            <a:r>
              <a:rPr sz="2200" dirty="0">
                <a:latin typeface="Arial"/>
                <a:cs typeface="Arial"/>
              </a:rPr>
              <a:t>laundering </a:t>
            </a:r>
            <a:r>
              <a:rPr sz="2200" spc="8" dirty="0">
                <a:latin typeface="Arial"/>
                <a:cs typeface="Arial"/>
              </a:rPr>
              <a:t>describes an </a:t>
            </a:r>
            <a:r>
              <a:rPr sz="2200" dirty="0">
                <a:latin typeface="Arial"/>
                <a:cs typeface="Arial"/>
              </a:rPr>
              <a:t>effort </a:t>
            </a:r>
            <a:r>
              <a:rPr sz="2200" spc="8" dirty="0">
                <a:latin typeface="Arial"/>
                <a:cs typeface="Arial"/>
              </a:rPr>
              <a:t>to remove fiscal markers from  fuel making </a:t>
            </a:r>
            <a:r>
              <a:rPr sz="2200" dirty="0">
                <a:latin typeface="Arial"/>
                <a:cs typeface="Arial"/>
              </a:rPr>
              <a:t>it difficult </a:t>
            </a:r>
            <a:r>
              <a:rPr sz="2200" spc="8" dirty="0">
                <a:latin typeface="Arial"/>
                <a:cs typeface="Arial"/>
              </a:rPr>
              <a:t>and </a:t>
            </a:r>
            <a:r>
              <a:rPr sz="2200" dirty="0">
                <a:latin typeface="Arial"/>
                <a:cs typeface="Arial"/>
              </a:rPr>
              <a:t>ineffective </a:t>
            </a:r>
            <a:r>
              <a:rPr sz="2200" spc="8" dirty="0">
                <a:latin typeface="Arial"/>
                <a:cs typeface="Arial"/>
              </a:rPr>
              <a:t>for most testing methods. This  adulterated fuel (which was obtained at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decreased price)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8" dirty="0">
                <a:latin typeface="Arial"/>
                <a:cs typeface="Arial"/>
              </a:rPr>
              <a:t>then  sold for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dirty="0">
                <a:latin typeface="Arial"/>
                <a:cs typeface="Arial"/>
              </a:rPr>
              <a:t>higher </a:t>
            </a:r>
            <a:r>
              <a:rPr sz="2200" spc="8" dirty="0">
                <a:latin typeface="Arial"/>
                <a:cs typeface="Arial"/>
              </a:rPr>
              <a:t>price</a:t>
            </a:r>
            <a:r>
              <a:rPr sz="2200" spc="11" baseline="26143" dirty="0">
                <a:latin typeface="Arial"/>
                <a:cs typeface="Arial"/>
              </a:rPr>
              <a:t>1</a:t>
            </a:r>
            <a:r>
              <a:rPr sz="2200" spc="8" dirty="0">
                <a:latin typeface="Arial"/>
                <a:cs typeface="Arial"/>
              </a:rPr>
              <a:t>. </a:t>
            </a:r>
            <a:r>
              <a:rPr sz="2200" spc="-102" dirty="0">
                <a:latin typeface="Arial"/>
                <a:cs typeface="Arial"/>
              </a:rPr>
              <a:t>To </a:t>
            </a:r>
            <a:r>
              <a:rPr sz="2200" spc="8" dirty="0">
                <a:latin typeface="Arial"/>
                <a:cs typeface="Arial"/>
              </a:rPr>
              <a:t>prevent tax evasion and fraud </a:t>
            </a:r>
            <a:r>
              <a:rPr sz="2200" dirty="0">
                <a:latin typeface="Arial"/>
                <a:cs typeface="Arial"/>
              </a:rPr>
              <a:t>of  </a:t>
            </a:r>
            <a:r>
              <a:rPr sz="2200" spc="8" dirty="0">
                <a:latin typeface="Arial"/>
                <a:cs typeface="Arial"/>
              </a:rPr>
              <a:t>subsidized mineral </a:t>
            </a:r>
            <a:r>
              <a:rPr sz="2200" dirty="0">
                <a:latin typeface="Arial"/>
                <a:cs typeface="Arial"/>
              </a:rPr>
              <a:t>oils </a:t>
            </a:r>
            <a:r>
              <a:rPr sz="2200" spc="8" dirty="0">
                <a:latin typeface="Arial"/>
                <a:cs typeface="Arial"/>
              </a:rPr>
              <a:t>and fuels, governments of the European  Commission have adopted </a:t>
            </a:r>
            <a:r>
              <a:rPr sz="2200" dirty="0">
                <a:latin typeface="Arial"/>
                <a:cs typeface="Arial"/>
              </a:rPr>
              <a:t>regulations </a:t>
            </a:r>
            <a:r>
              <a:rPr sz="2200" spc="8" dirty="0">
                <a:latin typeface="Arial"/>
                <a:cs typeface="Arial"/>
              </a:rPr>
              <a:t>phasing in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-24" dirty="0">
                <a:latin typeface="Arial"/>
                <a:cs typeface="Arial"/>
              </a:rPr>
              <a:t>new,  </a:t>
            </a:r>
            <a:r>
              <a:rPr sz="2200" spc="8" dirty="0">
                <a:latin typeface="Arial"/>
                <a:cs typeface="Arial"/>
              </a:rPr>
              <a:t>commercially-branded fuel</a:t>
            </a:r>
            <a:r>
              <a:rPr sz="2200" spc="126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marker—the</a:t>
            </a:r>
            <a:r>
              <a:rPr sz="2200" spc="-94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ACCUTRACE</a:t>
            </a:r>
            <a:r>
              <a:rPr lang="en-US" sz="2200" spc="8" dirty="0">
                <a:latin typeface="Arial"/>
                <a:cs typeface="Arial"/>
              </a:rPr>
              <a:t>™ </a:t>
            </a:r>
            <a:r>
              <a:rPr sz="2200" spc="8" dirty="0">
                <a:latin typeface="Arial"/>
                <a:cs typeface="Arial"/>
              </a:rPr>
              <a:t>Plus. </a:t>
            </a:r>
            <a:r>
              <a:rPr sz="2200" dirty="0">
                <a:latin typeface="Arial"/>
                <a:cs typeface="Arial"/>
              </a:rPr>
              <a:t>This </a:t>
            </a:r>
            <a:r>
              <a:rPr sz="2200" spc="8" dirty="0">
                <a:latin typeface="Arial"/>
                <a:cs typeface="Arial"/>
              </a:rPr>
              <a:t>fuel marker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8" dirty="0">
                <a:latin typeface="Arial"/>
                <a:cs typeface="Arial"/>
              </a:rPr>
              <a:t>colorless—removing the visual test barrier which </a:t>
            </a:r>
            <a:r>
              <a:rPr sz="2200" dirty="0">
                <a:latin typeface="Arial"/>
                <a:cs typeface="Arial"/>
              </a:rPr>
              <a:t>fuel  </a:t>
            </a:r>
            <a:r>
              <a:rPr sz="2200" spc="8" dirty="0">
                <a:latin typeface="Arial"/>
                <a:cs typeface="Arial"/>
              </a:rPr>
              <a:t>launderers evaded—and able to be seen at </a:t>
            </a:r>
            <a:r>
              <a:rPr sz="2200" dirty="0">
                <a:latin typeface="Arial"/>
                <a:cs typeface="Arial"/>
              </a:rPr>
              <a:t>incredibly </a:t>
            </a:r>
            <a:r>
              <a:rPr sz="2200" spc="8" dirty="0">
                <a:latin typeface="Arial"/>
                <a:cs typeface="Arial"/>
              </a:rPr>
              <a:t>low levels—  withstanding </a:t>
            </a:r>
            <a:r>
              <a:rPr sz="2200" spc="16" dirty="0">
                <a:latin typeface="Arial"/>
                <a:cs typeface="Arial"/>
              </a:rPr>
              <a:t>common </a:t>
            </a:r>
            <a:r>
              <a:rPr sz="2200" spc="8" dirty="0">
                <a:latin typeface="Arial"/>
                <a:cs typeface="Arial"/>
              </a:rPr>
              <a:t>marker removal attempts. </a:t>
            </a:r>
            <a:endParaRPr lang="en-US" sz="2200" spc="8" dirty="0">
              <a:latin typeface="Arial"/>
              <a:cs typeface="Arial"/>
            </a:endParaRPr>
          </a:p>
          <a:p>
            <a:pPr marL="59890" marR="47913">
              <a:lnSpc>
                <a:spcPct val="116700"/>
              </a:lnSpc>
              <a:spcBef>
                <a:spcPts val="24"/>
              </a:spcBef>
              <a:tabLst>
                <a:tab pos="5518877" algn="l"/>
                <a:tab pos="6584923" algn="l"/>
              </a:tabLst>
            </a:pPr>
            <a:endParaRPr lang="en-US" sz="900" spc="8" dirty="0">
              <a:latin typeface="Arial"/>
              <a:cs typeface="Arial"/>
            </a:endParaRPr>
          </a:p>
          <a:p>
            <a:pPr marL="59890" marR="47913">
              <a:lnSpc>
                <a:spcPct val="116700"/>
              </a:lnSpc>
              <a:spcBef>
                <a:spcPts val="24"/>
              </a:spcBef>
              <a:tabLst>
                <a:tab pos="5518877" algn="l"/>
                <a:tab pos="6584923" algn="l"/>
              </a:tabLst>
            </a:pPr>
            <a:r>
              <a:rPr sz="2200" spc="8" dirty="0">
                <a:latin typeface="Arial"/>
                <a:cs typeface="Arial"/>
              </a:rPr>
              <a:t>The European  Commission has adopted this fuel marker at the dosage of 2.5  ppm (2.5 µg/mL) in </a:t>
            </a:r>
            <a:r>
              <a:rPr sz="2200" dirty="0">
                <a:latin typeface="Arial"/>
                <a:cs typeface="Arial"/>
              </a:rPr>
              <a:t>diesel</a:t>
            </a:r>
            <a:r>
              <a:rPr sz="2200" spc="126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fuel.</a:t>
            </a:r>
            <a:r>
              <a:rPr sz="2200" spc="-86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ACCUTRACE</a:t>
            </a:r>
            <a:r>
              <a:rPr lang="en-US" sz="2200" spc="8" dirty="0">
                <a:latin typeface="Arial"/>
                <a:cs typeface="Arial"/>
              </a:rPr>
              <a:t>™ </a:t>
            </a:r>
            <a:r>
              <a:rPr sz="2200" spc="8" dirty="0">
                <a:latin typeface="Arial"/>
                <a:cs typeface="Arial"/>
              </a:rPr>
              <a:t>Plus contains  butoxybenzene as the preferred marker compound in the </a:t>
            </a:r>
            <a:r>
              <a:rPr sz="2200" dirty="0">
                <a:latin typeface="Arial"/>
                <a:cs typeface="Arial"/>
              </a:rPr>
              <a:t>detection  </a:t>
            </a:r>
            <a:r>
              <a:rPr sz="2200" spc="8" dirty="0">
                <a:latin typeface="Arial"/>
                <a:cs typeface="Arial"/>
              </a:rPr>
              <a:t>of this fiscal marker</a:t>
            </a:r>
            <a:r>
              <a:rPr sz="2200" spc="11" baseline="26143" dirty="0">
                <a:latin typeface="Arial"/>
                <a:cs typeface="Arial"/>
              </a:rPr>
              <a:t>2</a:t>
            </a:r>
            <a:r>
              <a:rPr sz="2200" spc="8" dirty="0">
                <a:latin typeface="Arial"/>
                <a:cs typeface="Arial"/>
              </a:rPr>
              <a:t>. Fuel marker analysis has been done</a:t>
            </a:r>
            <a:r>
              <a:rPr sz="2200" spc="16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with</a:t>
            </a:r>
            <a:r>
              <a:rPr lang="en-US" sz="2200" spc="8" dirty="0">
                <a:latin typeface="Arial"/>
                <a:cs typeface="Arial"/>
              </a:rPr>
              <a:t> </a:t>
            </a:r>
            <a:r>
              <a:rPr sz="2200" spc="8" dirty="0">
                <a:latin typeface="Arial"/>
                <a:cs typeface="Arial"/>
              </a:rPr>
              <a:t>two-dimensional </a:t>
            </a:r>
            <a:r>
              <a:rPr sz="2200" spc="16" dirty="0">
                <a:latin typeface="Arial"/>
                <a:cs typeface="Arial"/>
              </a:rPr>
              <a:t>GC </a:t>
            </a:r>
            <a:r>
              <a:rPr sz="2200" spc="8" dirty="0">
                <a:latin typeface="Arial"/>
                <a:cs typeface="Arial"/>
              </a:rPr>
              <a:t>(2D-GC) analytical methods; </a:t>
            </a:r>
            <a:r>
              <a:rPr sz="2200" spc="-8" dirty="0">
                <a:latin typeface="Arial"/>
                <a:cs typeface="Arial"/>
              </a:rPr>
              <a:t>however, </a:t>
            </a:r>
            <a:r>
              <a:rPr sz="2200" spc="8" dirty="0">
                <a:latin typeface="Arial"/>
                <a:cs typeface="Arial"/>
              </a:rPr>
              <a:t>this  </a:t>
            </a:r>
            <a:r>
              <a:rPr sz="2200" dirty="0">
                <a:latin typeface="Arial"/>
                <a:cs typeface="Arial"/>
              </a:rPr>
              <a:t>application </a:t>
            </a:r>
            <a:r>
              <a:rPr sz="2200" spc="8" dirty="0">
                <a:latin typeface="Arial"/>
                <a:cs typeface="Arial"/>
              </a:rPr>
              <a:t>note provides </a:t>
            </a:r>
            <a:r>
              <a:rPr sz="2200" spc="16" dirty="0">
                <a:latin typeface="Arial"/>
                <a:cs typeface="Arial"/>
              </a:rPr>
              <a:t>a </a:t>
            </a:r>
            <a:r>
              <a:rPr sz="2200" spc="8" dirty="0">
                <a:latin typeface="Arial"/>
                <a:cs typeface="Arial"/>
              </a:rPr>
              <a:t>one-dimensional </a:t>
            </a:r>
            <a:r>
              <a:rPr sz="2200" spc="16" dirty="0">
                <a:latin typeface="Arial"/>
                <a:cs typeface="Arial"/>
              </a:rPr>
              <a:t>GC </a:t>
            </a:r>
            <a:r>
              <a:rPr sz="2200" spc="8" dirty="0">
                <a:latin typeface="Arial"/>
                <a:cs typeface="Arial"/>
              </a:rPr>
              <a:t>(1D-GC)</a:t>
            </a:r>
            <a:r>
              <a:rPr sz="2200" spc="126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analysis.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065887" y="4114157"/>
            <a:ext cx="24317813" cy="551285"/>
          </a:xfrm>
          <a:prstGeom prst="rect">
            <a:avLst/>
          </a:prstGeom>
        </p:spPr>
        <p:txBody>
          <a:bodyPr vert="horz" wrap="square" lIns="0" tIns="18966" rIns="0" bIns="0" rtlCol="0">
            <a:spAutoFit/>
          </a:bodyPr>
          <a:lstStyle/>
          <a:p>
            <a:pPr marL="39927">
              <a:spcBef>
                <a:spcPts val="149"/>
              </a:spcBef>
            </a:pPr>
            <a:r>
              <a:rPr sz="3458" spc="-16" dirty="0">
                <a:latin typeface="Arial"/>
                <a:cs typeface="Arial"/>
              </a:rPr>
              <a:t>Jessi </a:t>
            </a:r>
            <a:r>
              <a:rPr sz="3458" spc="-8" dirty="0">
                <a:latin typeface="Arial"/>
                <a:cs typeface="Arial"/>
              </a:rPr>
              <a:t>Collier, </a:t>
            </a:r>
            <a:r>
              <a:rPr sz="3458" spc="-8" dirty="0" err="1">
                <a:latin typeface="Arial"/>
                <a:cs typeface="Arial"/>
              </a:rPr>
              <a:t>Hansjoerg</a:t>
            </a:r>
            <a:r>
              <a:rPr sz="3458" spc="-8" dirty="0">
                <a:latin typeface="Arial"/>
                <a:cs typeface="Arial"/>
              </a:rPr>
              <a:t> </a:t>
            </a:r>
            <a:r>
              <a:rPr sz="3458" spc="-8" dirty="0" err="1">
                <a:latin typeface="Arial"/>
                <a:cs typeface="Arial"/>
              </a:rPr>
              <a:t>Majer</a:t>
            </a:r>
            <a:r>
              <a:rPr sz="3458" spc="-8" dirty="0">
                <a:latin typeface="Arial"/>
                <a:cs typeface="Arial"/>
              </a:rPr>
              <a:t>, Didier Dupont, Kristi Sellers, Whitney Dudek-Salisbury,</a:t>
            </a:r>
            <a:r>
              <a:rPr lang="en-US" sz="3458" spc="-8" dirty="0">
                <a:latin typeface="Arial"/>
                <a:cs typeface="Arial"/>
              </a:rPr>
              <a:t> Jaap de Zeeuw,</a:t>
            </a:r>
            <a:r>
              <a:rPr sz="3458" spc="-8" dirty="0">
                <a:latin typeface="Arial"/>
                <a:cs typeface="Arial"/>
              </a:rPr>
              <a:t> </a:t>
            </a:r>
            <a:r>
              <a:rPr sz="3458" spc="-16" dirty="0">
                <a:latin typeface="Arial"/>
                <a:cs typeface="Arial"/>
              </a:rPr>
              <a:t>Chris</a:t>
            </a:r>
            <a:r>
              <a:rPr sz="3458" spc="432" dirty="0">
                <a:latin typeface="Arial"/>
                <a:cs typeface="Arial"/>
              </a:rPr>
              <a:t> </a:t>
            </a:r>
            <a:r>
              <a:rPr sz="3458" spc="-8" dirty="0">
                <a:latin typeface="Arial"/>
                <a:cs typeface="Arial"/>
              </a:rPr>
              <a:t>English</a:t>
            </a:r>
            <a:endParaRPr sz="3419" baseline="24904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84707" y="4877293"/>
            <a:ext cx="11909894" cy="357834"/>
          </a:xfrm>
          <a:prstGeom prst="rect">
            <a:avLst/>
          </a:prstGeom>
        </p:spPr>
        <p:txBody>
          <a:bodyPr vert="horz" wrap="square" lIns="0" tIns="18966" rIns="0" bIns="0" rtlCol="0">
            <a:spAutoFit/>
          </a:bodyPr>
          <a:lstStyle/>
          <a:p>
            <a:pPr marL="59890">
              <a:spcBef>
                <a:spcPts val="149"/>
              </a:spcBef>
            </a:pPr>
            <a:r>
              <a:rPr sz="2201" b="1" dirty="0" err="1">
                <a:latin typeface="Arial"/>
                <a:cs typeface="Arial"/>
              </a:rPr>
              <a:t>Restek</a:t>
            </a:r>
            <a:r>
              <a:rPr sz="2201" b="1" dirty="0">
                <a:latin typeface="Arial"/>
                <a:cs typeface="Arial"/>
              </a:rPr>
              <a:t> </a:t>
            </a:r>
            <a:r>
              <a:rPr sz="2201" b="1" spc="-8" dirty="0">
                <a:latin typeface="Arial"/>
                <a:cs typeface="Arial"/>
              </a:rPr>
              <a:t>Corporation</a:t>
            </a:r>
            <a:r>
              <a:rPr sz="2201" spc="-8" dirty="0">
                <a:latin typeface="Arial"/>
                <a:cs typeface="Arial"/>
              </a:rPr>
              <a:t>, </a:t>
            </a:r>
            <a:r>
              <a:rPr sz="2201" spc="-63" dirty="0">
                <a:latin typeface="Arial"/>
                <a:cs typeface="Arial"/>
              </a:rPr>
              <a:t>110 </a:t>
            </a:r>
            <a:r>
              <a:rPr sz="2201" spc="-8" dirty="0">
                <a:latin typeface="Arial"/>
                <a:cs typeface="Arial"/>
              </a:rPr>
              <a:t>Benner Circle; Bellefonte, </a:t>
            </a:r>
            <a:r>
              <a:rPr sz="2201" spc="-94" dirty="0">
                <a:latin typeface="Arial"/>
                <a:cs typeface="Arial"/>
              </a:rPr>
              <a:t>PA </a:t>
            </a:r>
            <a:r>
              <a:rPr sz="2201" spc="-8" dirty="0">
                <a:latin typeface="Arial"/>
                <a:cs typeface="Arial"/>
              </a:rPr>
              <a:t>16823, USA;</a:t>
            </a:r>
            <a:r>
              <a:rPr sz="2201" spc="360" dirty="0">
                <a:latin typeface="Arial"/>
                <a:cs typeface="Arial"/>
              </a:rPr>
              <a:t> </a:t>
            </a:r>
            <a:r>
              <a:rPr sz="2201" spc="-8" dirty="0">
                <a:latin typeface="Arial"/>
                <a:cs typeface="Arial"/>
                <a:hlinkClick r:id="rId5"/>
              </a:rPr>
              <a:t>jessi.collier@restek.com</a:t>
            </a:r>
            <a:endParaRPr sz="2201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38822" y="32981899"/>
            <a:ext cx="6902313" cy="64008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19" name="object 19"/>
          <p:cNvSpPr/>
          <p:nvPr/>
        </p:nvSpPr>
        <p:spPr>
          <a:xfrm>
            <a:off x="965994" y="33134300"/>
            <a:ext cx="6593133" cy="6050279"/>
          </a:xfrm>
          <a:custGeom>
            <a:avLst/>
            <a:gdLst/>
            <a:ahLst/>
            <a:cxnLst/>
            <a:rect l="l" t="t" r="r" b="b"/>
            <a:pathLst>
              <a:path w="5379085" h="4645025">
                <a:moveTo>
                  <a:pt x="0" y="0"/>
                </a:moveTo>
                <a:lnTo>
                  <a:pt x="5378844" y="0"/>
                </a:lnTo>
                <a:lnTo>
                  <a:pt x="5378844" y="4644982"/>
                </a:lnTo>
                <a:lnTo>
                  <a:pt x="0" y="46449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20" name="object 20"/>
          <p:cNvSpPr/>
          <p:nvPr/>
        </p:nvSpPr>
        <p:spPr>
          <a:xfrm>
            <a:off x="2776973" y="37025877"/>
            <a:ext cx="3234021" cy="151135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21" name="object 21"/>
          <p:cNvSpPr/>
          <p:nvPr/>
        </p:nvSpPr>
        <p:spPr>
          <a:xfrm>
            <a:off x="1561964" y="33406012"/>
            <a:ext cx="5632398" cy="2683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28" name="object 28"/>
          <p:cNvSpPr txBox="1"/>
          <p:nvPr/>
        </p:nvSpPr>
        <p:spPr>
          <a:xfrm>
            <a:off x="8633242" y="35427728"/>
            <a:ext cx="11652585" cy="338765"/>
          </a:xfrm>
          <a:prstGeom prst="rect">
            <a:avLst/>
          </a:prstGeom>
        </p:spPr>
        <p:txBody>
          <a:bodyPr vert="horz" wrap="square" lIns="0" tIns="23958" rIns="0" bIns="0" rtlCol="0">
            <a:spAutoFit/>
          </a:bodyPr>
          <a:lstStyle/>
          <a:p>
            <a:pPr marL="19963">
              <a:spcBef>
                <a:spcPts val="189"/>
              </a:spcBef>
              <a:tabLst>
                <a:tab pos="10282141" algn="l"/>
              </a:tabLst>
            </a:pPr>
            <a:r>
              <a:rPr sz="2044" dirty="0">
                <a:latin typeface="Arial"/>
                <a:cs typeface="Arial"/>
              </a:rPr>
              <a:t>Calib</a:t>
            </a:r>
            <a:r>
              <a:rPr sz="2044" spc="8" dirty="0">
                <a:latin typeface="Arial"/>
                <a:cs typeface="Arial"/>
              </a:rPr>
              <a:t>rat</a:t>
            </a:r>
            <a:r>
              <a:rPr sz="2044" dirty="0">
                <a:latin typeface="Arial"/>
                <a:cs typeface="Arial"/>
              </a:rPr>
              <a:t>io</a:t>
            </a:r>
            <a:r>
              <a:rPr sz="2044" spc="16" dirty="0">
                <a:latin typeface="Arial"/>
                <a:cs typeface="Arial"/>
              </a:rPr>
              <a:t>n</a:t>
            </a:r>
            <a:r>
              <a:rPr sz="2044" spc="47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curve</a:t>
            </a:r>
            <a:r>
              <a:rPr sz="2044" spc="-8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accuracy</a:t>
            </a:r>
            <a:r>
              <a:rPr sz="2044" spc="16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(</a:t>
            </a:r>
            <a:r>
              <a:rPr sz="2044" spc="-8" dirty="0">
                <a:latin typeface="Arial"/>
                <a:cs typeface="Arial"/>
              </a:rPr>
              <a:t>i</a:t>
            </a:r>
            <a:r>
              <a:rPr sz="2044" spc="16" dirty="0">
                <a:latin typeface="Arial"/>
                <a:cs typeface="Arial"/>
              </a:rPr>
              <a:t>n</a:t>
            </a:r>
            <a:r>
              <a:rPr sz="2044" spc="8" dirty="0">
                <a:latin typeface="Arial"/>
                <a:cs typeface="Arial"/>
              </a:rPr>
              <a:t> </a:t>
            </a:r>
            <a:r>
              <a:rPr sz="2044" dirty="0">
                <a:latin typeface="Arial"/>
                <a:cs typeface="Arial"/>
              </a:rPr>
              <a:t>diesel</a:t>
            </a:r>
            <a:r>
              <a:rPr sz="2044" spc="24" dirty="0">
                <a:latin typeface="Arial"/>
                <a:cs typeface="Arial"/>
              </a:rPr>
              <a:t> m</a:t>
            </a:r>
            <a:r>
              <a:rPr sz="2044" spc="8" dirty="0">
                <a:latin typeface="Arial"/>
                <a:cs typeface="Arial"/>
              </a:rPr>
              <a:t>atr</a:t>
            </a:r>
            <a:r>
              <a:rPr sz="2044" spc="-8" dirty="0">
                <a:latin typeface="Arial"/>
                <a:cs typeface="Arial"/>
              </a:rPr>
              <a:t>ix</a:t>
            </a:r>
            <a:r>
              <a:rPr sz="2044" spc="8" dirty="0">
                <a:latin typeface="Arial"/>
                <a:cs typeface="Arial"/>
              </a:rPr>
              <a:t>)</a:t>
            </a:r>
            <a:r>
              <a:rPr sz="2044" spc="16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for</a:t>
            </a:r>
            <a:r>
              <a:rPr sz="2044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buto</a:t>
            </a:r>
            <a:r>
              <a:rPr sz="2044" spc="-8" dirty="0">
                <a:latin typeface="Arial"/>
                <a:cs typeface="Arial"/>
              </a:rPr>
              <a:t>x</a:t>
            </a:r>
            <a:r>
              <a:rPr sz="2044" spc="8" dirty="0">
                <a:latin typeface="Arial"/>
                <a:cs typeface="Arial"/>
              </a:rPr>
              <a:t>ybenzen</a:t>
            </a:r>
            <a:r>
              <a:rPr sz="2044" spc="16" dirty="0">
                <a:latin typeface="Arial"/>
                <a:cs typeface="Arial"/>
              </a:rPr>
              <a:t>e</a:t>
            </a:r>
            <a:r>
              <a:rPr sz="2044" spc="47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an</a:t>
            </a:r>
            <a:r>
              <a:rPr sz="2044" spc="16" dirty="0">
                <a:latin typeface="Arial"/>
                <a:cs typeface="Arial"/>
              </a:rPr>
              <a:t>d</a:t>
            </a:r>
            <a:r>
              <a:rPr sz="2044" spc="8" dirty="0">
                <a:latin typeface="Arial"/>
                <a:cs typeface="Arial"/>
              </a:rPr>
              <a:t> th</a:t>
            </a:r>
            <a:r>
              <a:rPr sz="2044" spc="16" dirty="0">
                <a:latin typeface="Arial"/>
                <a:cs typeface="Arial"/>
              </a:rPr>
              <a:t>e</a:t>
            </a:r>
            <a:r>
              <a:rPr sz="2044" spc="-110" dirty="0">
                <a:latin typeface="Arial"/>
                <a:cs typeface="Arial"/>
              </a:rPr>
              <a:t> </a:t>
            </a:r>
            <a:r>
              <a:rPr sz="2044" spc="8" dirty="0">
                <a:latin typeface="Arial"/>
                <a:cs typeface="Arial"/>
              </a:rPr>
              <a:t>ACCUTRAC</a:t>
            </a:r>
            <a:r>
              <a:rPr sz="2044" spc="16" dirty="0">
                <a:latin typeface="Arial"/>
                <a:cs typeface="Arial"/>
              </a:rPr>
              <a:t>E</a:t>
            </a:r>
            <a:r>
              <a:rPr lang="en-US" sz="2044" spc="16" dirty="0">
                <a:latin typeface="Arial"/>
                <a:cs typeface="Arial"/>
              </a:rPr>
              <a:t>™ </a:t>
            </a:r>
            <a:r>
              <a:rPr sz="2044" dirty="0">
                <a:latin typeface="Arial"/>
                <a:cs typeface="Arial"/>
              </a:rPr>
              <a:t>Plu</a:t>
            </a:r>
            <a:r>
              <a:rPr sz="2044" spc="8" dirty="0">
                <a:latin typeface="Arial"/>
                <a:cs typeface="Arial"/>
              </a:rPr>
              <a:t>s</a:t>
            </a:r>
            <a:endParaRPr sz="2044" dirty="0">
              <a:latin typeface="Arial"/>
              <a:cs typeface="Arial"/>
            </a:endParaRPr>
          </a:p>
        </p:txBody>
      </p:sp>
      <p:graphicFrame>
        <p:nvGraphicFramePr>
          <p:cNvPr id="52" name="object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850495"/>
              </p:ext>
            </p:extLst>
          </p:nvPr>
        </p:nvGraphicFramePr>
        <p:xfrm>
          <a:off x="8179765" y="27647900"/>
          <a:ext cx="11801125" cy="7575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4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79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48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755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0444">
                <a:tc gridSpan="7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Rxi-5ms </a:t>
                      </a:r>
                      <a:r>
                        <a:rPr sz="20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20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400 </a:t>
                      </a:r>
                      <a:r>
                        <a:rPr sz="20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split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443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Name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RT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(min)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Area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S/N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Amount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(ug/mL)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0" dirty="0">
                          <a:latin typeface="Arial"/>
                          <a:cs typeface="Arial"/>
                        </a:rPr>
                        <a:t>Calibrated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Amount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(ug/mL)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Accuracy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(%)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44">
                <a:tc rowSpan="7">
                  <a:txBody>
                    <a:bodyPr/>
                    <a:lstStyle/>
                    <a:p>
                      <a:pPr marL="85725" algn="ctr">
                        <a:lnSpc>
                          <a:spcPct val="100000"/>
                        </a:lnSpc>
                      </a:pPr>
                      <a:r>
                        <a:rPr sz="2000" spc="15" dirty="0" err="1">
                          <a:latin typeface="Arial"/>
                          <a:cs typeface="Arial"/>
                        </a:rPr>
                        <a:t>Butoxybenzene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202652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210677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0.075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0.0781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-3.97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218564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561.13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0.0969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3.20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230214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34.36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0.1204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3.82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246794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278425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0.1495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0.33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272383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321341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0.1971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1.47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290039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359070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-2.17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2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5.669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297606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363391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0.2441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2.42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217">
                <a:tc gridSpan="7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Rxi-5ms </a:t>
                      </a:r>
                      <a:r>
                        <a:rPr sz="20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lang="en-US" sz="20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20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 </a:t>
                      </a:r>
                      <a:r>
                        <a:rPr sz="20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split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0444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Name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RT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(min)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Area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20" dirty="0">
                          <a:latin typeface="Arial"/>
                          <a:cs typeface="Arial"/>
                        </a:rPr>
                        <a:t>S/N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Amount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(ug/mL)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0" dirty="0">
                          <a:latin typeface="Arial"/>
                          <a:cs typeface="Arial"/>
                        </a:rPr>
                        <a:t>Calibrated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Amount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(ug/mL)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Accuracy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(%)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0444">
                <a:tc rowSpan="7"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</a:pPr>
                      <a:r>
                        <a:rPr sz="2000" spc="15" dirty="0" err="1">
                          <a:latin typeface="Arial"/>
                          <a:cs typeface="Arial"/>
                        </a:rPr>
                        <a:t>Accutrace</a:t>
                      </a:r>
                      <a:r>
                        <a:rPr lang="en-US" sz="2000" spc="15" dirty="0">
                          <a:latin typeface="Arial"/>
                          <a:cs typeface="Arial"/>
                        </a:rPr>
                        <a:t>™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Plus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59259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4126.9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0.075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0.0753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-0.40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69796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2649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0.0996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0.40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80701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5091.4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0.1246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0.32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92551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3843.9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0.1519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-1.25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112823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7385.4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0.1985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0.76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04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123251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11541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0.2225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1.12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04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16.042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136321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6746.7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0.2526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-1.03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958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3" name="object 53"/>
          <p:cNvSpPr/>
          <p:nvPr/>
        </p:nvSpPr>
        <p:spPr>
          <a:xfrm>
            <a:off x="965994" y="5626100"/>
            <a:ext cx="17739360" cy="6858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4" name="object 54"/>
          <p:cNvSpPr/>
          <p:nvPr/>
        </p:nvSpPr>
        <p:spPr>
          <a:xfrm>
            <a:off x="1057485" y="5792528"/>
            <a:ext cx="17543579" cy="6529841"/>
          </a:xfrm>
          <a:custGeom>
            <a:avLst/>
            <a:gdLst/>
            <a:ahLst/>
            <a:cxnLst/>
            <a:rect l="l" t="t" r="r" b="b"/>
            <a:pathLst>
              <a:path w="11789410" h="3254375">
                <a:moveTo>
                  <a:pt x="0" y="0"/>
                </a:moveTo>
                <a:lnTo>
                  <a:pt x="11789301" y="0"/>
                </a:lnTo>
                <a:lnTo>
                  <a:pt x="11789301" y="3253960"/>
                </a:lnTo>
                <a:lnTo>
                  <a:pt x="0" y="325396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5" name="object 55"/>
          <p:cNvSpPr/>
          <p:nvPr/>
        </p:nvSpPr>
        <p:spPr>
          <a:xfrm>
            <a:off x="1520619" y="6686789"/>
            <a:ext cx="17080445" cy="446664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6" name="object 56"/>
          <p:cNvSpPr/>
          <p:nvPr/>
        </p:nvSpPr>
        <p:spPr>
          <a:xfrm flipV="1">
            <a:off x="1520621" y="11214933"/>
            <a:ext cx="14139944" cy="45719"/>
          </a:xfrm>
          <a:custGeom>
            <a:avLst/>
            <a:gdLst/>
            <a:ahLst/>
            <a:cxnLst/>
            <a:rect l="l" t="t" r="r" b="b"/>
            <a:pathLst>
              <a:path w="8994775">
                <a:moveTo>
                  <a:pt x="0" y="0"/>
                </a:moveTo>
                <a:lnTo>
                  <a:pt x="89946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7" name="object 57"/>
          <p:cNvSpPr/>
          <p:nvPr/>
        </p:nvSpPr>
        <p:spPr>
          <a:xfrm>
            <a:off x="1998410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8" name="object 58"/>
          <p:cNvSpPr/>
          <p:nvPr/>
        </p:nvSpPr>
        <p:spPr>
          <a:xfrm>
            <a:off x="257083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59" name="object 59"/>
          <p:cNvSpPr/>
          <p:nvPr/>
        </p:nvSpPr>
        <p:spPr>
          <a:xfrm>
            <a:off x="3145568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0" name="object 60"/>
          <p:cNvSpPr/>
          <p:nvPr/>
        </p:nvSpPr>
        <p:spPr>
          <a:xfrm>
            <a:off x="371799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1" name="object 61"/>
          <p:cNvSpPr/>
          <p:nvPr/>
        </p:nvSpPr>
        <p:spPr>
          <a:xfrm>
            <a:off x="4290421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2" name="object 62"/>
          <p:cNvSpPr/>
          <p:nvPr/>
        </p:nvSpPr>
        <p:spPr>
          <a:xfrm>
            <a:off x="486515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3" name="object 63"/>
          <p:cNvSpPr/>
          <p:nvPr/>
        </p:nvSpPr>
        <p:spPr>
          <a:xfrm>
            <a:off x="5437582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4" name="object 64"/>
          <p:cNvSpPr/>
          <p:nvPr/>
        </p:nvSpPr>
        <p:spPr>
          <a:xfrm>
            <a:off x="6010007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5" name="object 65"/>
          <p:cNvSpPr/>
          <p:nvPr/>
        </p:nvSpPr>
        <p:spPr>
          <a:xfrm>
            <a:off x="6593974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6" name="object 66"/>
          <p:cNvSpPr/>
          <p:nvPr/>
        </p:nvSpPr>
        <p:spPr>
          <a:xfrm>
            <a:off x="7168708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7" name="object 67"/>
          <p:cNvSpPr/>
          <p:nvPr/>
        </p:nvSpPr>
        <p:spPr>
          <a:xfrm>
            <a:off x="774113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8" name="object 68"/>
          <p:cNvSpPr/>
          <p:nvPr/>
        </p:nvSpPr>
        <p:spPr>
          <a:xfrm>
            <a:off x="8313560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69" name="object 69"/>
          <p:cNvSpPr/>
          <p:nvPr/>
        </p:nvSpPr>
        <p:spPr>
          <a:xfrm>
            <a:off x="8888294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0" name="object 70"/>
          <p:cNvSpPr/>
          <p:nvPr/>
        </p:nvSpPr>
        <p:spPr>
          <a:xfrm>
            <a:off x="9460719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1" name="object 71"/>
          <p:cNvSpPr/>
          <p:nvPr/>
        </p:nvSpPr>
        <p:spPr>
          <a:xfrm>
            <a:off x="10033144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2" name="object 72"/>
          <p:cNvSpPr/>
          <p:nvPr/>
        </p:nvSpPr>
        <p:spPr>
          <a:xfrm>
            <a:off x="10607880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3" name="object 73"/>
          <p:cNvSpPr/>
          <p:nvPr/>
        </p:nvSpPr>
        <p:spPr>
          <a:xfrm>
            <a:off x="1118030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4" name="object 74"/>
          <p:cNvSpPr/>
          <p:nvPr/>
        </p:nvSpPr>
        <p:spPr>
          <a:xfrm>
            <a:off x="11764270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5" name="object 75"/>
          <p:cNvSpPr/>
          <p:nvPr/>
        </p:nvSpPr>
        <p:spPr>
          <a:xfrm>
            <a:off x="12336697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6" name="object 76"/>
          <p:cNvSpPr/>
          <p:nvPr/>
        </p:nvSpPr>
        <p:spPr>
          <a:xfrm>
            <a:off x="12911433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7" name="object 77"/>
          <p:cNvSpPr/>
          <p:nvPr/>
        </p:nvSpPr>
        <p:spPr>
          <a:xfrm>
            <a:off x="13483860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8" name="object 78"/>
          <p:cNvSpPr/>
          <p:nvPr/>
        </p:nvSpPr>
        <p:spPr>
          <a:xfrm>
            <a:off x="14056285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79" name="object 79"/>
          <p:cNvSpPr/>
          <p:nvPr/>
        </p:nvSpPr>
        <p:spPr>
          <a:xfrm>
            <a:off x="14631017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0" name="object 80"/>
          <p:cNvSpPr/>
          <p:nvPr/>
        </p:nvSpPr>
        <p:spPr>
          <a:xfrm>
            <a:off x="15203442" y="11204158"/>
            <a:ext cx="0" cy="45719"/>
          </a:xfrm>
          <a:custGeom>
            <a:avLst/>
            <a:gdLst/>
            <a:ahLst/>
            <a:cxnLst/>
            <a:rect l="l" t="t" r="r" b="b"/>
            <a:pathLst>
              <a:path h="22225">
                <a:moveTo>
                  <a:pt x="0" y="0"/>
                </a:moveTo>
                <a:lnTo>
                  <a:pt x="0" y="220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1" name="object 81"/>
          <p:cNvSpPr txBox="1"/>
          <p:nvPr/>
        </p:nvSpPr>
        <p:spPr>
          <a:xfrm>
            <a:off x="15660340" y="11256316"/>
            <a:ext cx="2537504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61"/>
              </a:lnSpc>
              <a:tabLst>
                <a:tab pos="624854" algn="l"/>
                <a:tab pos="1155881" algn="l"/>
                <a:tab pos="1780733" algn="l"/>
                <a:tab pos="2302777" algn="l"/>
              </a:tabLst>
            </a:pPr>
            <a:r>
              <a:rPr sz="943" dirty="0">
                <a:latin typeface="Microsoft Sans Serif"/>
                <a:cs typeface="Microsoft Sans Serif"/>
              </a:rPr>
              <a:t>16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17	17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18	18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</a:t>
            </a:r>
            <a:endParaRPr sz="943">
              <a:latin typeface="Microsoft Sans Serif"/>
              <a:cs typeface="Microsoft Sans Serif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3529846" y="9126920"/>
            <a:ext cx="766642" cy="636134"/>
          </a:xfrm>
          <a:custGeom>
            <a:avLst/>
            <a:gdLst/>
            <a:ahLst/>
            <a:cxnLst/>
            <a:rect l="l" t="t" r="r" b="b"/>
            <a:pathLst>
              <a:path w="487680" h="316229">
                <a:moveTo>
                  <a:pt x="487475" y="0"/>
                </a:moveTo>
                <a:lnTo>
                  <a:pt x="0" y="316143"/>
                </a:lnTo>
              </a:path>
            </a:pathLst>
          </a:custGeom>
          <a:ln w="10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3" name="object 83"/>
          <p:cNvSpPr/>
          <p:nvPr/>
        </p:nvSpPr>
        <p:spPr>
          <a:xfrm>
            <a:off x="3529859" y="9675603"/>
            <a:ext cx="76864" cy="88139"/>
          </a:xfrm>
          <a:custGeom>
            <a:avLst/>
            <a:gdLst/>
            <a:ahLst/>
            <a:cxnLst/>
            <a:rect l="l" t="t" r="r" b="b"/>
            <a:pathLst>
              <a:path w="48894" h="43814">
                <a:moveTo>
                  <a:pt x="21842" y="0"/>
                </a:moveTo>
                <a:lnTo>
                  <a:pt x="0" y="43286"/>
                </a:lnTo>
                <a:lnTo>
                  <a:pt x="48431" y="40997"/>
                </a:lnTo>
              </a:path>
            </a:pathLst>
          </a:custGeom>
          <a:ln w="10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4" name="object 84"/>
          <p:cNvSpPr txBox="1"/>
          <p:nvPr/>
        </p:nvSpPr>
        <p:spPr>
          <a:xfrm>
            <a:off x="3201959" y="8781623"/>
            <a:ext cx="1583195" cy="273195"/>
          </a:xfrm>
          <a:prstGeom prst="rect">
            <a:avLst/>
          </a:prstGeom>
        </p:spPr>
        <p:txBody>
          <a:bodyPr vert="horz" wrap="square" lIns="0" tIns="18966" rIns="0" bIns="0" rtlCol="0">
            <a:spAutoFit/>
          </a:bodyPr>
          <a:lstStyle/>
          <a:p>
            <a:pPr marL="19963">
              <a:spcBef>
                <a:spcPts val="149"/>
              </a:spcBef>
            </a:pPr>
            <a:r>
              <a:rPr sz="1651" b="1" spc="-16" dirty="0">
                <a:latin typeface="Arial"/>
                <a:cs typeface="Arial"/>
              </a:rPr>
              <a:t>Butoxybenzene</a:t>
            </a:r>
            <a:endParaRPr sz="1651">
              <a:latin typeface="Arial"/>
              <a:cs typeface="Arial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14459535" y="10250028"/>
            <a:ext cx="624893" cy="583762"/>
          </a:xfrm>
          <a:custGeom>
            <a:avLst/>
            <a:gdLst/>
            <a:ahLst/>
            <a:cxnLst/>
            <a:rect l="l" t="t" r="r" b="b"/>
            <a:pathLst>
              <a:path w="397509" h="290195">
                <a:moveTo>
                  <a:pt x="0" y="0"/>
                </a:moveTo>
                <a:lnTo>
                  <a:pt x="396902" y="289945"/>
                </a:lnTo>
              </a:path>
            </a:pathLst>
          </a:custGeom>
          <a:ln w="10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6" name="object 86"/>
          <p:cNvSpPr/>
          <p:nvPr/>
        </p:nvSpPr>
        <p:spPr>
          <a:xfrm>
            <a:off x="15007655" y="10744000"/>
            <a:ext cx="75866" cy="89416"/>
          </a:xfrm>
          <a:custGeom>
            <a:avLst/>
            <a:gdLst/>
            <a:ahLst/>
            <a:cxnLst/>
            <a:rect l="l" t="t" r="r" b="b"/>
            <a:pathLst>
              <a:path w="48259" h="44450">
                <a:moveTo>
                  <a:pt x="28822" y="0"/>
                </a:moveTo>
                <a:lnTo>
                  <a:pt x="48228" y="44438"/>
                </a:lnTo>
                <a:lnTo>
                  <a:pt x="0" y="39454"/>
                </a:lnTo>
              </a:path>
            </a:pathLst>
          </a:custGeom>
          <a:ln w="10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7" name="object 87"/>
          <p:cNvSpPr/>
          <p:nvPr/>
        </p:nvSpPr>
        <p:spPr>
          <a:xfrm>
            <a:off x="14126420" y="9803457"/>
            <a:ext cx="404266" cy="5661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88" name="object 88"/>
          <p:cNvSpPr txBox="1"/>
          <p:nvPr/>
        </p:nvSpPr>
        <p:spPr>
          <a:xfrm>
            <a:off x="12905750" y="9958151"/>
            <a:ext cx="2014430" cy="273195"/>
          </a:xfrm>
          <a:prstGeom prst="rect">
            <a:avLst/>
          </a:prstGeom>
        </p:spPr>
        <p:txBody>
          <a:bodyPr vert="horz" wrap="square" lIns="0" tIns="18966" rIns="0" bIns="0" rtlCol="0">
            <a:spAutoFit/>
          </a:bodyPr>
          <a:lstStyle/>
          <a:p>
            <a:pPr marL="19963">
              <a:spcBef>
                <a:spcPts val="149"/>
              </a:spcBef>
              <a:tabLst>
                <a:tab pos="1552154" algn="l"/>
              </a:tabLst>
            </a:pPr>
            <a:r>
              <a:rPr sz="1651" b="1" spc="-8" dirty="0">
                <a:latin typeface="Arial"/>
                <a:cs typeface="Arial"/>
              </a:rPr>
              <a:t>ACCU</a:t>
            </a:r>
            <a:r>
              <a:rPr sz="1651" b="1" spc="-16" dirty="0">
                <a:latin typeface="Arial"/>
                <a:cs typeface="Arial"/>
              </a:rPr>
              <a:t>T</a:t>
            </a:r>
            <a:r>
              <a:rPr sz="1651" b="1" spc="-8" dirty="0">
                <a:latin typeface="Arial"/>
                <a:cs typeface="Arial"/>
              </a:rPr>
              <a:t>RACE</a:t>
            </a:r>
            <a:r>
              <a:rPr sz="1651" b="1" dirty="0">
                <a:latin typeface="Arial"/>
                <a:cs typeface="Arial"/>
              </a:rPr>
              <a:t>	</a:t>
            </a:r>
            <a:r>
              <a:rPr sz="1651" b="1" spc="-16" dirty="0">
                <a:latin typeface="Arial"/>
                <a:cs typeface="Arial"/>
              </a:rPr>
              <a:t>Plus</a:t>
            </a:r>
            <a:endParaRPr sz="1651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5660341" y="7057458"/>
            <a:ext cx="2940722" cy="5188711"/>
          </a:xfrm>
          <a:custGeom>
            <a:avLst/>
            <a:gdLst/>
            <a:ahLst/>
            <a:cxnLst/>
            <a:rect l="l" t="t" r="r" b="b"/>
            <a:pathLst>
              <a:path w="2205990" h="2579370">
                <a:moveTo>
                  <a:pt x="0" y="0"/>
                </a:moveTo>
                <a:lnTo>
                  <a:pt x="2205440" y="0"/>
                </a:lnTo>
                <a:lnTo>
                  <a:pt x="2205440" y="2579348"/>
                </a:lnTo>
                <a:lnTo>
                  <a:pt x="0" y="257934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91" name="object 91"/>
          <p:cNvSpPr txBox="1"/>
          <p:nvPr/>
        </p:nvSpPr>
        <p:spPr>
          <a:xfrm>
            <a:off x="12456031" y="11226995"/>
            <a:ext cx="3619586" cy="383657"/>
          </a:xfrm>
          <a:prstGeom prst="rect">
            <a:avLst/>
          </a:prstGeom>
        </p:spPr>
        <p:txBody>
          <a:bodyPr vert="horz" wrap="square" lIns="0" tIns="19965" rIns="0" bIns="0" rtlCol="0">
            <a:spAutoFit/>
          </a:bodyPr>
          <a:lstStyle/>
          <a:p>
            <a:pPr marL="390284">
              <a:spcBef>
                <a:spcPts val="157"/>
              </a:spcBef>
              <a:tabLst>
                <a:tab pos="909331" algn="l"/>
                <a:tab pos="1537180" algn="l"/>
                <a:tab pos="2056228" algn="l"/>
                <a:tab pos="2682080" algn="l"/>
              </a:tabLst>
            </a:pPr>
            <a:r>
              <a:rPr sz="943" dirty="0">
                <a:latin typeface="Microsoft Sans Serif"/>
                <a:cs typeface="Microsoft Sans Serif"/>
              </a:rPr>
              <a:t>14	</a:t>
            </a:r>
            <a:r>
              <a:rPr sz="943" spc="-8" dirty="0">
                <a:latin typeface="Microsoft Sans Serif"/>
                <a:cs typeface="Microsoft Sans Serif"/>
              </a:rPr>
              <a:t>14.5	</a:t>
            </a:r>
            <a:r>
              <a:rPr sz="943" dirty="0">
                <a:latin typeface="Microsoft Sans Serif"/>
                <a:cs typeface="Microsoft Sans Serif"/>
              </a:rPr>
              <a:t>15	</a:t>
            </a:r>
            <a:r>
              <a:rPr sz="943" spc="-8" dirty="0">
                <a:latin typeface="Microsoft Sans Serif"/>
                <a:cs typeface="Microsoft Sans Serif"/>
              </a:rPr>
              <a:t>15.5	</a:t>
            </a:r>
            <a:r>
              <a:rPr sz="943" dirty="0">
                <a:latin typeface="Microsoft Sans Serif"/>
                <a:cs typeface="Microsoft Sans Serif"/>
              </a:rPr>
              <a:t>16</a:t>
            </a:r>
          </a:p>
          <a:p>
            <a:pPr>
              <a:spcBef>
                <a:spcPts val="55"/>
              </a:spcBef>
            </a:pPr>
            <a:endParaRPr sz="1336" dirty="0">
              <a:latin typeface="Microsoft Sans Serif"/>
              <a:cs typeface="Microsoft Sans Serif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821382" y="11227459"/>
            <a:ext cx="14375684" cy="882768"/>
          </a:xfrm>
          <a:prstGeom prst="rect">
            <a:avLst/>
          </a:prstGeom>
        </p:spPr>
        <p:txBody>
          <a:bodyPr vert="horz" wrap="square" lIns="0" tIns="19965" rIns="0" bIns="0" rtlCol="0">
            <a:spAutoFit/>
          </a:bodyPr>
          <a:lstStyle/>
          <a:p>
            <a:pPr marL="90833">
              <a:spcBef>
                <a:spcPts val="157"/>
              </a:spcBef>
              <a:tabLst>
                <a:tab pos="718682" algn="l"/>
                <a:tab pos="1237730" algn="l"/>
                <a:tab pos="1863582" algn="l"/>
                <a:tab pos="2385625" algn="l"/>
                <a:tab pos="3010479" algn="l"/>
                <a:tab pos="3529527" algn="l"/>
                <a:tab pos="4157374" algn="l"/>
                <a:tab pos="4688400" algn="l"/>
                <a:tab pos="5314253" algn="l"/>
                <a:tab pos="5833302" algn="l"/>
                <a:tab pos="6429208" algn="l"/>
                <a:tab pos="6948256" algn="l"/>
                <a:tab pos="7573110" algn="l"/>
                <a:tab pos="8095152" algn="l"/>
                <a:tab pos="8721005" algn="l"/>
                <a:tab pos="9240054" algn="l"/>
                <a:tab pos="9876885" algn="l"/>
                <a:tab pos="10398928" algn="l"/>
              </a:tabLst>
            </a:pPr>
            <a:r>
              <a:rPr sz="943" dirty="0">
                <a:latin typeface="Microsoft Sans Serif"/>
                <a:cs typeface="Microsoft Sans Serif"/>
              </a:rPr>
              <a:t>4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5	5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6	6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7	7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8	8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9	9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10	10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11	11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12	12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	13	13</a:t>
            </a:r>
            <a:r>
              <a:rPr sz="943" spc="-8" dirty="0">
                <a:latin typeface="Microsoft Sans Serif"/>
                <a:cs typeface="Microsoft Sans Serif"/>
              </a:rPr>
              <a:t>.</a:t>
            </a:r>
            <a:r>
              <a:rPr sz="943" dirty="0">
                <a:latin typeface="Microsoft Sans Serif"/>
                <a:cs typeface="Microsoft Sans Serif"/>
              </a:rPr>
              <a:t>5</a:t>
            </a:r>
          </a:p>
          <a:p>
            <a:pPr>
              <a:lnSpc>
                <a:spcPct val="100000"/>
              </a:lnSpc>
            </a:pPr>
            <a:endParaRPr sz="1258" dirty="0">
              <a:latin typeface="Microsoft Sans Serif"/>
              <a:cs typeface="Microsoft Sans Serif"/>
            </a:endParaRPr>
          </a:p>
          <a:p>
            <a:pPr marL="19963" marR="190651">
              <a:lnSpc>
                <a:spcPct val="107300"/>
              </a:lnSpc>
            </a:pPr>
            <a:r>
              <a:rPr sz="1651" spc="-8" dirty="0">
                <a:latin typeface="Arial"/>
                <a:cs typeface="Arial"/>
              </a:rPr>
              <a:t>An overlay of the same diesel matrix spiked sample (figure 3), containing both </a:t>
            </a:r>
            <a:r>
              <a:rPr sz="1651" spc="-16" dirty="0">
                <a:latin typeface="Arial"/>
                <a:cs typeface="Arial"/>
              </a:rPr>
              <a:t>butoxybenzene </a:t>
            </a:r>
            <a:r>
              <a:rPr sz="1651" spc="-8" dirty="0">
                <a:latin typeface="Arial"/>
                <a:cs typeface="Arial"/>
              </a:rPr>
              <a:t>and ACCUTRACE</a:t>
            </a:r>
            <a:r>
              <a:rPr lang="en-US" sz="1651" spc="-8" dirty="0">
                <a:latin typeface="Arial"/>
                <a:cs typeface="Arial"/>
              </a:rPr>
              <a:t>™ </a:t>
            </a:r>
            <a:r>
              <a:rPr sz="1651" spc="-8" dirty="0">
                <a:latin typeface="Arial"/>
                <a:cs typeface="Arial"/>
              </a:rPr>
              <a:t> </a:t>
            </a:r>
            <a:r>
              <a:rPr lang="en-US" sz="1651" spc="-8" dirty="0">
                <a:latin typeface="Arial"/>
                <a:cs typeface="Arial"/>
              </a:rPr>
              <a:t>Plus, at a concentration of 0.25</a:t>
            </a:r>
            <a:r>
              <a:rPr lang="en-US" sz="1651" spc="-79" dirty="0">
                <a:latin typeface="Arial"/>
                <a:cs typeface="Arial"/>
              </a:rPr>
              <a:t> </a:t>
            </a:r>
            <a:r>
              <a:rPr lang="en-US" sz="1651" spc="-8" dirty="0">
                <a:latin typeface="Arial"/>
                <a:cs typeface="Arial"/>
              </a:rPr>
              <a:t>µg/mL </a:t>
            </a:r>
            <a:r>
              <a:rPr sz="1651" spc="-8" dirty="0">
                <a:latin typeface="Arial"/>
                <a:cs typeface="Arial"/>
              </a:rPr>
              <a:t>in scan (green) and SIM</a:t>
            </a:r>
            <a:r>
              <a:rPr sz="1651" spc="16" dirty="0">
                <a:latin typeface="Arial"/>
                <a:cs typeface="Arial"/>
              </a:rPr>
              <a:t> </a:t>
            </a:r>
            <a:r>
              <a:rPr sz="1651" spc="-8" dirty="0">
                <a:latin typeface="Arial"/>
                <a:cs typeface="Arial"/>
              </a:rPr>
              <a:t>(orange).</a:t>
            </a:r>
            <a:endParaRPr sz="1651" dirty="0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7559127" y="5914666"/>
            <a:ext cx="9879090" cy="449519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94" name="object 94"/>
          <p:cNvSpPr/>
          <p:nvPr/>
        </p:nvSpPr>
        <p:spPr>
          <a:xfrm>
            <a:off x="1343126" y="5825795"/>
            <a:ext cx="5140082" cy="226946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709A941B-931C-40D5-C198-B038764B5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112461"/>
              </p:ext>
            </p:extLst>
          </p:nvPr>
        </p:nvGraphicFramePr>
        <p:xfrm>
          <a:off x="7741135" y="13022451"/>
          <a:ext cx="12075330" cy="12819909"/>
        </p:xfrm>
        <a:graphic>
          <a:graphicData uri="http://schemas.openxmlformats.org/drawingml/2006/table">
            <a:tbl>
              <a:tblPr/>
              <a:tblGrid>
                <a:gridCol w="4103267">
                  <a:extLst>
                    <a:ext uri="{9D8B030D-6E8A-4147-A177-3AD203B41FA5}">
                      <a16:colId xmlns:a16="http://schemas.microsoft.com/office/drawing/2014/main" val="1800453250"/>
                    </a:ext>
                  </a:extLst>
                </a:gridCol>
                <a:gridCol w="1504532">
                  <a:extLst>
                    <a:ext uri="{9D8B030D-6E8A-4147-A177-3AD203B41FA5}">
                      <a16:colId xmlns:a16="http://schemas.microsoft.com/office/drawing/2014/main" val="348358592"/>
                    </a:ext>
                  </a:extLst>
                </a:gridCol>
                <a:gridCol w="1211441">
                  <a:extLst>
                    <a:ext uri="{9D8B030D-6E8A-4147-A177-3AD203B41FA5}">
                      <a16:colId xmlns:a16="http://schemas.microsoft.com/office/drawing/2014/main" val="2962157523"/>
                    </a:ext>
                  </a:extLst>
                </a:gridCol>
                <a:gridCol w="1426373">
                  <a:extLst>
                    <a:ext uri="{9D8B030D-6E8A-4147-A177-3AD203B41FA5}">
                      <a16:colId xmlns:a16="http://schemas.microsoft.com/office/drawing/2014/main" val="1616606792"/>
                    </a:ext>
                  </a:extLst>
                </a:gridCol>
                <a:gridCol w="3829717">
                  <a:extLst>
                    <a:ext uri="{9D8B030D-6E8A-4147-A177-3AD203B41FA5}">
                      <a16:colId xmlns:a16="http://schemas.microsoft.com/office/drawing/2014/main" val="4065537104"/>
                    </a:ext>
                  </a:extLst>
                </a:gridCol>
              </a:tblGrid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Agilent 7890 GC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061529"/>
                  </a:ext>
                </a:extLst>
              </a:tr>
              <a:tr h="418693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°C/min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 (°C)</a:t>
                      </a:r>
                    </a:p>
                  </a:txBody>
                  <a:tcPr marL="7252" marR="7252" marT="725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 (min)</a:t>
                      </a:r>
                    </a:p>
                  </a:txBody>
                  <a:tcPr marL="7252" marR="7252" marT="7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52" marR="7252" marT="7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670335"/>
                  </a:ext>
                </a:extLst>
              </a:tr>
              <a:tr h="418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252" marR="7252" marT="7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52" marR="7252" marT="7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945769"/>
                  </a:ext>
                </a:extLst>
              </a:tr>
              <a:tr h="418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</a:t>
                      </a:r>
                    </a:p>
                  </a:txBody>
                  <a:tcPr marL="7252" marR="7252" marT="7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52" marR="7252" marT="7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962541"/>
                  </a:ext>
                </a:extLst>
              </a:tr>
              <a:tr h="418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</a:t>
                      </a:r>
                    </a:p>
                  </a:txBody>
                  <a:tcPr marL="7252" marR="7252" marT="7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252" marR="7252" marT="7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026083"/>
                  </a:ext>
                </a:extLst>
              </a:tr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Inlet (Split/Splitless)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622846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Liner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Topaz, Precision Inlet Liner, 4.0 mm x 6.3 x 78.5 (Catalog #: 23305)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999327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Temperature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250°C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573146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Split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286147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Split Ratio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400:1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723953"/>
                  </a:ext>
                </a:extLst>
              </a:tr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Analytical Column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281106"/>
                  </a:ext>
                </a:extLst>
              </a:tr>
              <a:tr h="41869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Column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Restek Rxi-5MS 30m x 0.25mmID x 0.25µm (Catalog #: 13423)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232244"/>
                  </a:ext>
                </a:extLst>
              </a:tr>
              <a:tr h="418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nn-NO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Restek Rtx-200 60m x 0.25mmID x 0.25µm (Catalog #: 15026)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764514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Constant Flow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377574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Flow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mL/min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218"/>
                  </a:ext>
                </a:extLst>
              </a:tr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Agilent 5975C MSD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927537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Acquisition Mode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988289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Gain Factor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82075"/>
                  </a:ext>
                </a:extLst>
              </a:tr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 Ions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225985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m/z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Dwell Time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66134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85560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94.1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927339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509257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150.1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009850"/>
                  </a:ext>
                </a:extLst>
              </a:tr>
              <a:tr h="4186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Chemicals and Reagents</a:t>
                      </a:r>
                    </a:p>
                  </a:txBody>
                  <a:tcPr marL="7252" marR="7252" marT="7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70802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Analyte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Butoxybenzene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939883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 Number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1126-79-0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477499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Sigma Aldrich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11924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Solvent (Standard Preparation)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Methylene Chloride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170879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Calibration Curve Concentration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nn-NO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0.075, 0.1, 0.125, 0.15, 0.175, 0.2, 0.225, 0.25, 0.5 µg/mL</a:t>
                      </a:r>
                    </a:p>
                  </a:txBody>
                  <a:tcPr marL="7252" marR="7252" marT="7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519557"/>
                  </a:ext>
                </a:extLst>
              </a:tr>
            </a:tbl>
          </a:graphicData>
        </a:graphic>
      </p:graphicFrame>
      <p:sp>
        <p:nvSpPr>
          <p:cNvPr id="100" name="TextBox 99">
            <a:extLst>
              <a:ext uri="{FF2B5EF4-FFF2-40B4-BE49-F238E27FC236}">
                <a16:creationId xmlns:a16="http://schemas.microsoft.com/office/drawing/2014/main" id="{84895D32-5172-352B-3870-DCEC8E604E45}"/>
              </a:ext>
            </a:extLst>
          </p:cNvPr>
          <p:cNvSpPr txBox="1"/>
          <p:nvPr/>
        </p:nvSpPr>
        <p:spPr>
          <a:xfrm>
            <a:off x="3349300" y="38449649"/>
            <a:ext cx="1881356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90" spc="-8" dirty="0" err="1">
                <a:latin typeface="Arial"/>
                <a:cs typeface="Arial"/>
              </a:rPr>
              <a:t>Butoxybenzene</a:t>
            </a:r>
            <a:endParaRPr lang="en-US" sz="1890" dirty="0">
              <a:latin typeface="Arial"/>
              <a:cs typeface="Arial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10EBC2-1ED4-D576-810C-41B860B98A6C}"/>
              </a:ext>
            </a:extLst>
          </p:cNvPr>
          <p:cNvSpPr txBox="1"/>
          <p:nvPr/>
        </p:nvSpPr>
        <p:spPr>
          <a:xfrm>
            <a:off x="1783899" y="36062947"/>
            <a:ext cx="4953000" cy="699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265514" algn="ctr">
              <a:spcBef>
                <a:spcPts val="314"/>
              </a:spcBef>
              <a:tabLst>
                <a:tab pos="1722841" algn="l"/>
              </a:tabLst>
            </a:pPr>
            <a:r>
              <a:rPr lang="en-US" sz="1890" spc="-8" dirty="0">
                <a:latin typeface="Arial"/>
                <a:cs typeface="Arial"/>
              </a:rPr>
              <a:t>ACCUTRACE™ Plus</a:t>
            </a:r>
            <a:endParaRPr lang="en-US" sz="1890" dirty="0">
              <a:latin typeface="Arial"/>
              <a:cs typeface="Arial"/>
            </a:endParaRPr>
          </a:p>
          <a:p>
            <a:pPr marR="268507" algn="ctr">
              <a:spcBef>
                <a:spcPts val="165"/>
              </a:spcBef>
            </a:pPr>
            <a:r>
              <a:rPr lang="en-US" sz="1890" spc="-8" dirty="0">
                <a:latin typeface="Arial"/>
                <a:cs typeface="Arial"/>
              </a:rPr>
              <a:t>(2-sec-Butyl-1-(</a:t>
            </a:r>
            <a:r>
              <a:rPr lang="en-US" sz="1890" spc="-8" dirty="0" err="1">
                <a:latin typeface="Arial"/>
                <a:cs typeface="Arial"/>
              </a:rPr>
              <a:t>decyloxy</a:t>
            </a:r>
            <a:r>
              <a:rPr lang="en-US" sz="1890" spc="-8" dirty="0">
                <a:latin typeface="Arial"/>
                <a:cs typeface="Arial"/>
              </a:rPr>
              <a:t>)-4-tritylbenzene)</a:t>
            </a:r>
            <a:endParaRPr lang="en-US" sz="1890" dirty="0">
              <a:latin typeface="Arial"/>
              <a:cs typeface="Arial"/>
            </a:endParaRPr>
          </a:p>
        </p:txBody>
      </p:sp>
      <p:sp>
        <p:nvSpPr>
          <p:cNvPr id="102" name="object 95"/>
          <p:cNvSpPr/>
          <p:nvPr/>
        </p:nvSpPr>
        <p:spPr>
          <a:xfrm>
            <a:off x="10292578" y="36057262"/>
            <a:ext cx="3980752" cy="34447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  <p:sp>
        <p:nvSpPr>
          <p:cNvPr id="103" name="object 96"/>
          <p:cNvSpPr/>
          <p:nvPr/>
        </p:nvSpPr>
        <p:spPr>
          <a:xfrm>
            <a:off x="13014679" y="36076486"/>
            <a:ext cx="3985951" cy="361509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5085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1547</Words>
  <Application>Microsoft Office PowerPoint</Application>
  <PresentationFormat>Custom</PresentationFormat>
  <Paragraphs>205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One-dimensional Gas Chromatographic Analysis of  European Union Fiscal Fuel Markers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Chiral Separation and Optimization on Substituted ß-Cyclodextrin Columns Jana Hepner, Jaap de Zeeuw, Chris English; Restek Corporation</dc:title>
  <dc:creator>Jana Hepner</dc:creator>
  <cp:lastModifiedBy>Jessi Collier</cp:lastModifiedBy>
  <cp:revision>5</cp:revision>
  <dcterms:created xsi:type="dcterms:W3CDTF">2025-02-13T17:50:29Z</dcterms:created>
  <dcterms:modified xsi:type="dcterms:W3CDTF">2025-02-13T19:02:15Z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2024-10-23T00:00:00Z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2025-02-13T00:00:00Z</vt:filetime>
  </property>
</Properties>
</file>